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ARR (€k)</c:v>
                </c:pt>
              </c:strCache>
            </c:strRef>
          </c:tx>
          <c:spPr>
            <a:solidFill>
              <a:srgbClr val="00897B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800" u="none">
                    <a:solidFill>
                      <a:srgbClr val="0A1628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Q1 '24</c:v>
                  </c:pt>
                  <c:pt idx="1">
                    <c:v>Q2 '24</c:v>
                  </c:pt>
                  <c:pt idx="2">
                    <c:v>Q3 '24</c:v>
                  </c:pt>
                  <c:pt idx="3">
                    <c:v>Q4 '24</c:v>
                  </c:pt>
                  <c:pt idx="4">
                    <c:v>Q1 '25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85</c:v>
                </c:pt>
                <c:pt idx="1">
                  <c:v>190</c:v>
                </c:pt>
                <c:pt idx="2">
                  <c:v>410</c:v>
                </c:pt>
                <c:pt idx="3">
                  <c:v>780</c:v>
                </c:pt>
                <c:pt idx="4">
                  <c:v>1200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800" u="none">
                  <a:solidFill>
                    <a:srgbClr val="0A1628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508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669280" cy="5143500"/>
          </a:xfrm>
          <a:prstGeom prst="rect">
            <a:avLst/>
          </a:prstGeom>
          <a:solidFill>
            <a:srgbClr val="102040"/>
          </a:solidFill>
          <a:ln w="12700">
            <a:solidFill>
              <a:srgbClr val="102040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11480" y="365760"/>
            <a:ext cx="594360" cy="594360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776" y="438912"/>
            <a:ext cx="411480" cy="4114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97280" y="365760"/>
            <a:ext cx="3657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ContextAI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274320" y="1234440"/>
            <a:ext cx="51206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spc="200" kern="0" dirty="0">
                <a:solidFill>
                  <a:srgbClr val="00BFA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 Knowledge Intelligence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274320" y="1828800"/>
            <a:ext cx="50292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Turning your organisation's scattered knowledge</a:t>
            </a:r>
            <a:endParaRPr lang="en-US" sz="17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into a living, queryable intelligence layer.</a:t>
            </a:r>
            <a:endParaRPr lang="en-US" sz="1700" dirty="0"/>
          </a:p>
        </p:txBody>
      </p:sp>
      <p:sp>
        <p:nvSpPr>
          <p:cNvPr id="9" name="Shape 6"/>
          <p:cNvSpPr/>
          <p:nvPr/>
        </p:nvSpPr>
        <p:spPr>
          <a:xfrm>
            <a:off x="274320" y="3017520"/>
            <a:ext cx="1143000" cy="329184"/>
          </a:xfrm>
          <a:prstGeom prst="roundRect">
            <a:avLst>
              <a:gd name="adj" fmla="val 13889"/>
            </a:avLst>
          </a:prstGeom>
          <a:solidFill>
            <a:srgbClr val="FFFFFF">
              <a:alpha val="15000"/>
            </a:srgbClr>
          </a:solidFill>
          <a:ln w="10160">
            <a:solidFill>
              <a:srgbClr val="00BFA5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274320" y="3017520"/>
            <a:ext cx="11430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0BFA5"/>
                </a:solidFill>
              </a:rPr>
              <a:t>AI / ML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1536192" y="3017520"/>
            <a:ext cx="1143000" cy="329184"/>
          </a:xfrm>
          <a:prstGeom prst="roundRect">
            <a:avLst>
              <a:gd name="adj" fmla="val 13889"/>
            </a:avLst>
          </a:prstGeom>
          <a:solidFill>
            <a:srgbClr val="FFFFFF">
              <a:alpha val="15000"/>
            </a:srgbClr>
          </a:solidFill>
          <a:ln w="10160">
            <a:solidFill>
              <a:srgbClr val="00BFA5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1536192" y="3017520"/>
            <a:ext cx="11430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0BFA5"/>
                </a:solidFill>
              </a:rPr>
              <a:t>B2B SaaS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2798064" y="3017520"/>
            <a:ext cx="1143000" cy="329184"/>
          </a:xfrm>
          <a:prstGeom prst="roundRect">
            <a:avLst>
              <a:gd name="adj" fmla="val 13889"/>
            </a:avLst>
          </a:prstGeom>
          <a:solidFill>
            <a:srgbClr val="FFFFFF">
              <a:alpha val="15000"/>
            </a:srgbClr>
          </a:solidFill>
          <a:ln w="10160">
            <a:solidFill>
              <a:srgbClr val="00BFA5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2798064" y="3017520"/>
            <a:ext cx="11430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0BFA5"/>
                </a:solidFill>
              </a:rPr>
              <a:t>Series A</a:t>
            </a:r>
            <a:endParaRPr lang="en-US" sz="1000" dirty="0"/>
          </a:p>
        </p:txBody>
      </p:sp>
      <p:sp>
        <p:nvSpPr>
          <p:cNvPr id="15" name="Shape 12"/>
          <p:cNvSpPr/>
          <p:nvPr/>
        </p:nvSpPr>
        <p:spPr>
          <a:xfrm>
            <a:off x="4059936" y="3017520"/>
            <a:ext cx="1143000" cy="329184"/>
          </a:xfrm>
          <a:prstGeom prst="roundRect">
            <a:avLst>
              <a:gd name="adj" fmla="val 13889"/>
            </a:avLst>
          </a:prstGeom>
          <a:solidFill>
            <a:srgbClr val="FFFFFF">
              <a:alpha val="15000"/>
            </a:srgbClr>
          </a:solidFill>
          <a:ln w="10160">
            <a:solidFill>
              <a:srgbClr val="00BFA5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4059936" y="3017520"/>
            <a:ext cx="11430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0BFA5"/>
                </a:solidFill>
              </a:rPr>
              <a:t>€ 8M</a:t>
            </a:r>
            <a:endParaRPr lang="en-US" sz="1000" dirty="0"/>
          </a:p>
        </p:txBody>
      </p:sp>
      <p:sp>
        <p:nvSpPr>
          <p:cNvPr id="17" name="Text 14"/>
          <p:cNvSpPr/>
          <p:nvPr/>
        </p:nvSpPr>
        <p:spPr>
          <a:xfrm>
            <a:off x="274320" y="4663440"/>
            <a:ext cx="5029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Confidential — For Discussion Purposes Only</a:t>
            </a:r>
            <a:endParaRPr lang="en-US" sz="800" dirty="0"/>
          </a:p>
        </p:txBody>
      </p:sp>
      <p:sp>
        <p:nvSpPr>
          <p:cNvPr id="18" name="Shape 15"/>
          <p:cNvSpPr/>
          <p:nvPr/>
        </p:nvSpPr>
        <p:spPr>
          <a:xfrm>
            <a:off x="6583680" y="1005840"/>
            <a:ext cx="1463040" cy="-274320"/>
          </a:xfrm>
          <a:prstGeom prst="line">
            <a:avLst/>
          </a:prstGeom>
          <a:noFill/>
          <a:ln w="10160">
            <a:solidFill>
              <a:srgbClr val="00BFA5">
                <a:alpha val="40000"/>
              </a:srgbClr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8046720" y="731520"/>
            <a:ext cx="731520" cy="1097280"/>
          </a:xfrm>
          <a:prstGeom prst="line">
            <a:avLst/>
          </a:prstGeom>
          <a:noFill/>
          <a:ln w="10160">
            <a:solidFill>
              <a:srgbClr val="00BFA5">
                <a:alpha val="40000"/>
              </a:srgbClr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8778240" y="1828800"/>
            <a:ext cx="-1280160" cy="457200"/>
          </a:xfrm>
          <a:prstGeom prst="line">
            <a:avLst/>
          </a:prstGeom>
          <a:noFill/>
          <a:ln w="10160">
            <a:solidFill>
              <a:srgbClr val="00BFA5">
                <a:alpha val="40000"/>
              </a:srgbClr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7498080" y="2286000"/>
            <a:ext cx="-1097280" cy="457200"/>
          </a:xfrm>
          <a:prstGeom prst="line">
            <a:avLst/>
          </a:prstGeom>
          <a:noFill/>
          <a:ln w="10160">
            <a:solidFill>
              <a:srgbClr val="00BFA5">
                <a:alpha val="40000"/>
              </a:srgbClr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7498080" y="2286000"/>
            <a:ext cx="914400" cy="822960"/>
          </a:xfrm>
          <a:prstGeom prst="line">
            <a:avLst/>
          </a:prstGeom>
          <a:noFill/>
          <a:ln w="10160">
            <a:solidFill>
              <a:srgbClr val="00BFA5">
                <a:alpha val="40000"/>
              </a:srgbClr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6400800" y="2743200"/>
            <a:ext cx="914400" cy="1097280"/>
          </a:xfrm>
          <a:prstGeom prst="line">
            <a:avLst/>
          </a:prstGeom>
          <a:noFill/>
          <a:ln w="10160">
            <a:solidFill>
              <a:srgbClr val="00BFA5">
                <a:alpha val="40000"/>
              </a:srgbClr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8412480" y="3108960"/>
            <a:ext cx="-1097280" cy="731520"/>
          </a:xfrm>
          <a:prstGeom prst="line">
            <a:avLst/>
          </a:prstGeom>
          <a:noFill/>
          <a:ln w="10160">
            <a:solidFill>
              <a:srgbClr val="00BFA5">
                <a:alpha val="40000"/>
              </a:srgbClr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7315200" y="3840480"/>
            <a:ext cx="-1097280" cy="365760"/>
          </a:xfrm>
          <a:prstGeom prst="line">
            <a:avLst/>
          </a:prstGeom>
          <a:noFill/>
          <a:ln w="10160">
            <a:solidFill>
              <a:srgbClr val="00BFA5">
                <a:alpha val="40000"/>
              </a:srgbClr>
            </a:solidFill>
            <a:prstDash val="solid"/>
          </a:ln>
        </p:spPr>
      </p:sp>
      <p:sp>
        <p:nvSpPr>
          <p:cNvPr id="26" name="Shape 23"/>
          <p:cNvSpPr/>
          <p:nvPr/>
        </p:nvSpPr>
        <p:spPr>
          <a:xfrm>
            <a:off x="8412480" y="3108960"/>
            <a:ext cx="457200" cy="1005840"/>
          </a:xfrm>
          <a:prstGeom prst="line">
            <a:avLst/>
          </a:prstGeom>
          <a:noFill/>
          <a:ln w="10160">
            <a:solidFill>
              <a:srgbClr val="00BFA5">
                <a:alpha val="40000"/>
              </a:srgbClr>
            </a:solidFill>
            <a:prstDash val="solid"/>
          </a:ln>
        </p:spPr>
      </p:sp>
      <p:sp>
        <p:nvSpPr>
          <p:cNvPr id="27" name="Shape 24"/>
          <p:cNvSpPr/>
          <p:nvPr/>
        </p:nvSpPr>
        <p:spPr>
          <a:xfrm>
            <a:off x="6419088" y="841248"/>
            <a:ext cx="329184" cy="329184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8" name="Shape 25"/>
          <p:cNvSpPr/>
          <p:nvPr/>
        </p:nvSpPr>
        <p:spPr>
          <a:xfrm>
            <a:off x="7946136" y="630936"/>
            <a:ext cx="201168" cy="201168"/>
          </a:xfrm>
          <a:prstGeom prst="ellipse">
            <a:avLst/>
          </a:prstGeom>
          <a:solidFill>
            <a:srgbClr val="00BFA5">
              <a:alpha val="60000"/>
            </a:srgbClr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9" name="Shape 26"/>
          <p:cNvSpPr/>
          <p:nvPr/>
        </p:nvSpPr>
        <p:spPr>
          <a:xfrm>
            <a:off x="8677656" y="1728216"/>
            <a:ext cx="201168" cy="201168"/>
          </a:xfrm>
          <a:prstGeom prst="ellipse">
            <a:avLst/>
          </a:prstGeom>
          <a:solidFill>
            <a:srgbClr val="00BFA5">
              <a:alpha val="60000"/>
            </a:srgbClr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30" name="Shape 27"/>
          <p:cNvSpPr/>
          <p:nvPr/>
        </p:nvSpPr>
        <p:spPr>
          <a:xfrm>
            <a:off x="7333488" y="2121408"/>
            <a:ext cx="329184" cy="329184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31" name="Shape 28"/>
          <p:cNvSpPr/>
          <p:nvPr/>
        </p:nvSpPr>
        <p:spPr>
          <a:xfrm>
            <a:off x="6300216" y="2642616"/>
            <a:ext cx="201168" cy="201168"/>
          </a:xfrm>
          <a:prstGeom prst="ellipse">
            <a:avLst/>
          </a:prstGeom>
          <a:solidFill>
            <a:srgbClr val="00BFA5">
              <a:alpha val="60000"/>
            </a:srgbClr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32" name="Shape 29"/>
          <p:cNvSpPr/>
          <p:nvPr/>
        </p:nvSpPr>
        <p:spPr>
          <a:xfrm>
            <a:off x="8311896" y="3008376"/>
            <a:ext cx="201168" cy="201168"/>
          </a:xfrm>
          <a:prstGeom prst="ellipse">
            <a:avLst/>
          </a:prstGeom>
          <a:solidFill>
            <a:srgbClr val="00BFA5">
              <a:alpha val="60000"/>
            </a:srgbClr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33" name="Shape 30"/>
          <p:cNvSpPr/>
          <p:nvPr/>
        </p:nvSpPr>
        <p:spPr>
          <a:xfrm>
            <a:off x="7150608" y="3675888"/>
            <a:ext cx="329184" cy="329184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34" name="Shape 31"/>
          <p:cNvSpPr/>
          <p:nvPr/>
        </p:nvSpPr>
        <p:spPr>
          <a:xfrm>
            <a:off x="6117336" y="4105656"/>
            <a:ext cx="201168" cy="201168"/>
          </a:xfrm>
          <a:prstGeom prst="ellipse">
            <a:avLst/>
          </a:prstGeom>
          <a:solidFill>
            <a:srgbClr val="00BFA5">
              <a:alpha val="60000"/>
            </a:srgbClr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35" name="Shape 32"/>
          <p:cNvSpPr/>
          <p:nvPr/>
        </p:nvSpPr>
        <p:spPr>
          <a:xfrm>
            <a:off x="8769096" y="4014216"/>
            <a:ext cx="201168" cy="201168"/>
          </a:xfrm>
          <a:prstGeom prst="ellipse">
            <a:avLst/>
          </a:prstGeom>
          <a:solidFill>
            <a:srgbClr val="00BFA5">
              <a:alpha val="60000"/>
            </a:srgbClr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36" name="Text 33"/>
          <p:cNvSpPr/>
          <p:nvPr/>
        </p:nvSpPr>
        <p:spPr>
          <a:xfrm>
            <a:off x="5852160" y="466344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00" dirty="0">
                <a:solidFill>
                  <a:srgbClr val="94A3B8"/>
                </a:solidFill>
              </a:rPr>
              <a:t>2025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00BFA5"/>
                </a:solidFill>
              </a:rPr>
              <a:t>THE PROBLEM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822960"/>
            <a:ext cx="84124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 knowledge is broken.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65760" y="1417320"/>
            <a:ext cx="8412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5000"/>
              </a:lnSpc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average knowledge worker spends 2.5 hours per day searching for information across disconnected systems.</a:t>
            </a:r>
            <a:endParaRPr lang="en-US" sz="1200" dirty="0"/>
          </a:p>
          <a:p>
            <a:pPr indent="0" marL="0">
              <a:lnSpc>
                <a:spcPct val="135000"/>
              </a:lnSpc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costing enterprises billions in lost productivity — and still nobody has solved it.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320040" y="2331720"/>
            <a:ext cx="2743200" cy="246888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8100000">
              <a:srgbClr val="000000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20040" y="2331720"/>
            <a:ext cx="2743200" cy="54864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/>
            </a:solidFill>
            <a:prstDash val="solid"/>
          </a:ln>
        </p:spPr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632" y="2487168"/>
            <a:ext cx="384048" cy="384048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457200" y="2944368"/>
            <a:ext cx="24688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Fragmented Tools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457200" y="3310128"/>
            <a:ext cx="2468880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Slack, Confluence, Notion, SharePoint, email — knowledge lives in 12+ systems with no connective tissue.</a:t>
            </a:r>
            <a:endParaRPr lang="en-US" sz="1000" dirty="0"/>
          </a:p>
        </p:txBody>
      </p:sp>
      <p:sp>
        <p:nvSpPr>
          <p:cNvPr id="11" name="Shape 8"/>
          <p:cNvSpPr/>
          <p:nvPr/>
        </p:nvSpPr>
        <p:spPr>
          <a:xfrm>
            <a:off x="3291840" y="2331720"/>
            <a:ext cx="2743200" cy="246888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8100000">
              <a:srgbClr val="000000">
                <a:alpha val="8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3291840" y="2331720"/>
            <a:ext cx="2743200" cy="54864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/>
            </a:solidFill>
            <a:prstDash val="solid"/>
          </a:ln>
        </p:spPr>
      </p:sp>
      <p:pic>
        <p:nvPicPr>
          <p:cNvPr id="1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6432" y="2487168"/>
            <a:ext cx="384048" cy="384048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3429000" y="2944368"/>
            <a:ext cx="24688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Slow Retrieval</a:t>
            </a:r>
            <a:endParaRPr lang="en-US" sz="1200" dirty="0"/>
          </a:p>
        </p:txBody>
      </p:sp>
      <p:sp>
        <p:nvSpPr>
          <p:cNvPr id="15" name="Text 11"/>
          <p:cNvSpPr/>
          <p:nvPr/>
        </p:nvSpPr>
        <p:spPr>
          <a:xfrm>
            <a:off x="3429000" y="3310128"/>
            <a:ext cx="2468880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Keyword search fails on context. Teams re-do work they've already done because they can't find what exists.</a:t>
            </a:r>
            <a:endParaRPr lang="en-US" sz="1000" dirty="0"/>
          </a:p>
        </p:txBody>
      </p:sp>
      <p:sp>
        <p:nvSpPr>
          <p:cNvPr id="16" name="Shape 12"/>
          <p:cNvSpPr/>
          <p:nvPr/>
        </p:nvSpPr>
        <p:spPr>
          <a:xfrm>
            <a:off x="6263640" y="2331720"/>
            <a:ext cx="2743200" cy="246888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8100000">
              <a:srgbClr val="000000">
                <a:alpha val="8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6263640" y="2331720"/>
            <a:ext cx="2743200" cy="54864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/>
            </a:solidFill>
            <a:prstDash val="solid"/>
          </a:ln>
        </p:spPr>
      </p:sp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8232" y="2487168"/>
            <a:ext cx="384048" cy="384048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6400800" y="2944368"/>
            <a:ext cx="24688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Knowledge Leakage</a:t>
            </a:r>
            <a:endParaRPr lang="en-US" sz="1200" dirty="0"/>
          </a:p>
        </p:txBody>
      </p:sp>
      <p:sp>
        <p:nvSpPr>
          <p:cNvPr id="20" name="Text 15"/>
          <p:cNvSpPr/>
          <p:nvPr/>
        </p:nvSpPr>
        <p:spPr>
          <a:xfrm>
            <a:off x="6400800" y="3310128"/>
            <a:ext cx="2468880" cy="1325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employees leave, institutional knowledge walks out the door. There is no living memory of the organisation.</a:t>
            </a:r>
            <a:endParaRPr lang="en-US" sz="1000" dirty="0"/>
          </a:p>
        </p:txBody>
      </p:sp>
      <p:sp>
        <p:nvSpPr>
          <p:cNvPr id="21" name="Shape 16"/>
          <p:cNvSpPr/>
          <p:nvPr/>
        </p:nvSpPr>
        <p:spPr>
          <a:xfrm>
            <a:off x="8869680" y="1097280"/>
            <a:ext cx="73152" cy="3749040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2" name="Text 17"/>
          <p:cNvSpPr/>
          <p:nvPr/>
        </p:nvSpPr>
        <p:spPr>
          <a:xfrm>
            <a:off x="365760" y="457200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€ 47B</a:t>
            </a:r>
            <a:endParaRPr lang="en-US" sz="1100" dirty="0"/>
          </a:p>
        </p:txBody>
      </p:sp>
      <p:sp>
        <p:nvSpPr>
          <p:cNvPr id="23" name="Text 18"/>
          <p:cNvSpPr/>
          <p:nvPr/>
        </p:nvSpPr>
        <p:spPr>
          <a:xfrm>
            <a:off x="365760" y="4572000"/>
            <a:ext cx="8229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4A3B8"/>
                </a:solidFill>
              </a:rPr>
              <a:t>annual productivity loss in EU enterprises from knowledge fragmentation (McKinsey, 2024)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FFFFFF">
              <a:alpha val="92000"/>
            </a:srgbClr>
          </a:solidFill>
          <a:ln w="12700">
            <a:solidFill>
              <a:srgbClr val="102040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00BFA5"/>
                </a:solidFill>
              </a:rPr>
              <a:t>THE SOLUTION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8229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intelligent layer across all your knowledge.</a:t>
            </a:r>
            <a:endParaRPr lang="en-US" sz="2400" dirty="0"/>
          </a:p>
        </p:txBody>
      </p:sp>
      <p:sp>
        <p:nvSpPr>
          <p:cNvPr id="5" name="Shape 3"/>
          <p:cNvSpPr/>
          <p:nvPr/>
        </p:nvSpPr>
        <p:spPr>
          <a:xfrm>
            <a:off x="3794760" y="1508760"/>
            <a:ext cx="1554480" cy="1554480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1648" y="1719072"/>
            <a:ext cx="1051560" cy="105156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3566160" y="315468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0BFA5"/>
                </a:solidFill>
              </a:rPr>
              <a:t>ContextAI</a:t>
            </a:r>
            <a:endParaRPr lang="en-US" sz="900" dirty="0"/>
          </a:p>
        </p:txBody>
      </p:sp>
      <p:sp>
        <p:nvSpPr>
          <p:cNvPr id="8" name="Shape 5"/>
          <p:cNvSpPr/>
          <p:nvPr/>
        </p:nvSpPr>
        <p:spPr>
          <a:xfrm>
            <a:off x="2103120" y="1508760"/>
            <a:ext cx="2468880" cy="777240"/>
          </a:xfrm>
          <a:prstGeom prst="line">
            <a:avLst/>
          </a:prstGeom>
          <a:noFill/>
          <a:ln w="8890">
            <a:solidFill>
              <a:srgbClr val="00BFA5">
                <a:alpha val="45000"/>
              </a:srgbClr>
            </a:solidFill>
            <a:prstDash val="sysDot"/>
          </a:ln>
        </p:spPr>
      </p:sp>
      <p:sp>
        <p:nvSpPr>
          <p:cNvPr id="9" name="Shape 6"/>
          <p:cNvSpPr/>
          <p:nvPr/>
        </p:nvSpPr>
        <p:spPr>
          <a:xfrm>
            <a:off x="1280160" y="1325880"/>
            <a:ext cx="1600200" cy="365760"/>
          </a:xfrm>
          <a:prstGeom prst="roundRect">
            <a:avLst>
              <a:gd name="adj" fmla="val 15000"/>
            </a:avLst>
          </a:prstGeom>
          <a:solidFill>
            <a:srgbClr val="FFFFFF">
              <a:alpha val="12000"/>
            </a:srgbClr>
          </a:solidFill>
          <a:ln w="10160">
            <a:solidFill>
              <a:srgbClr val="00BFA5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1280160" y="1325880"/>
            <a:ext cx="1600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Slack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2103120" y="2286000"/>
            <a:ext cx="2468880" cy="411480"/>
          </a:xfrm>
          <a:prstGeom prst="line">
            <a:avLst/>
          </a:prstGeom>
          <a:noFill/>
          <a:ln w="8890">
            <a:solidFill>
              <a:srgbClr val="00BFA5">
                <a:alpha val="45000"/>
              </a:srgbClr>
            </a:solidFill>
            <a:prstDash val="sysDot"/>
          </a:ln>
        </p:spPr>
      </p:sp>
      <p:sp>
        <p:nvSpPr>
          <p:cNvPr id="12" name="Shape 9"/>
          <p:cNvSpPr/>
          <p:nvPr/>
        </p:nvSpPr>
        <p:spPr>
          <a:xfrm>
            <a:off x="1280160" y="2514600"/>
            <a:ext cx="1600200" cy="365760"/>
          </a:xfrm>
          <a:prstGeom prst="roundRect">
            <a:avLst>
              <a:gd name="adj" fmla="val 15000"/>
            </a:avLst>
          </a:prstGeom>
          <a:solidFill>
            <a:srgbClr val="FFFFFF">
              <a:alpha val="12000"/>
            </a:srgbClr>
          </a:solidFill>
          <a:ln w="10160">
            <a:solidFill>
              <a:srgbClr val="00BFA5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1280160" y="2514600"/>
            <a:ext cx="1600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Confluence</a:t>
            </a:r>
            <a:endParaRPr lang="en-US" sz="900" dirty="0"/>
          </a:p>
        </p:txBody>
      </p:sp>
      <p:sp>
        <p:nvSpPr>
          <p:cNvPr id="14" name="Shape 11"/>
          <p:cNvSpPr/>
          <p:nvPr/>
        </p:nvSpPr>
        <p:spPr>
          <a:xfrm>
            <a:off x="2926080" y="2286000"/>
            <a:ext cx="1645920" cy="1417320"/>
          </a:xfrm>
          <a:prstGeom prst="line">
            <a:avLst/>
          </a:prstGeom>
          <a:noFill/>
          <a:ln w="8890">
            <a:solidFill>
              <a:srgbClr val="00BFA5">
                <a:alpha val="45000"/>
              </a:srgbClr>
            </a:solidFill>
            <a:prstDash val="sysDot"/>
          </a:ln>
        </p:spPr>
      </p:sp>
      <p:sp>
        <p:nvSpPr>
          <p:cNvPr id="15" name="Shape 12"/>
          <p:cNvSpPr/>
          <p:nvPr/>
        </p:nvSpPr>
        <p:spPr>
          <a:xfrm>
            <a:off x="2103120" y="3520440"/>
            <a:ext cx="1600200" cy="365760"/>
          </a:xfrm>
          <a:prstGeom prst="roundRect">
            <a:avLst>
              <a:gd name="adj" fmla="val 15000"/>
            </a:avLst>
          </a:prstGeom>
          <a:solidFill>
            <a:srgbClr val="FFFFFF">
              <a:alpha val="12000"/>
            </a:srgbClr>
          </a:solidFill>
          <a:ln w="10160">
            <a:solidFill>
              <a:srgbClr val="00BFA5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2103120" y="3520440"/>
            <a:ext cx="1600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Email / Teams</a:t>
            </a:r>
            <a:endParaRPr lang="en-US" sz="900" dirty="0"/>
          </a:p>
        </p:txBody>
      </p:sp>
      <p:sp>
        <p:nvSpPr>
          <p:cNvPr id="17" name="Shape 14"/>
          <p:cNvSpPr/>
          <p:nvPr/>
        </p:nvSpPr>
        <p:spPr>
          <a:xfrm>
            <a:off x="4572000" y="2286000"/>
            <a:ext cx="2194560" cy="1417320"/>
          </a:xfrm>
          <a:prstGeom prst="line">
            <a:avLst/>
          </a:prstGeom>
          <a:noFill/>
          <a:ln w="8890">
            <a:solidFill>
              <a:srgbClr val="00BFA5">
                <a:alpha val="45000"/>
              </a:srgbClr>
            </a:solidFill>
            <a:prstDash val="sysDot"/>
          </a:ln>
        </p:spPr>
      </p:sp>
      <p:sp>
        <p:nvSpPr>
          <p:cNvPr id="18" name="Shape 15"/>
          <p:cNvSpPr/>
          <p:nvPr/>
        </p:nvSpPr>
        <p:spPr>
          <a:xfrm>
            <a:off x="5943600" y="3520440"/>
            <a:ext cx="1600200" cy="365760"/>
          </a:xfrm>
          <a:prstGeom prst="roundRect">
            <a:avLst>
              <a:gd name="adj" fmla="val 15000"/>
            </a:avLst>
          </a:prstGeom>
          <a:solidFill>
            <a:srgbClr val="FFFFFF">
              <a:alpha val="12000"/>
            </a:srgbClr>
          </a:solidFill>
          <a:ln w="10160">
            <a:solidFill>
              <a:srgbClr val="00BFA5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5943600" y="3520440"/>
            <a:ext cx="1600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CRM / Salesforce</a:t>
            </a:r>
            <a:endParaRPr lang="en-US" sz="900" dirty="0"/>
          </a:p>
        </p:txBody>
      </p:sp>
      <p:sp>
        <p:nvSpPr>
          <p:cNvPr id="20" name="Shape 17"/>
          <p:cNvSpPr/>
          <p:nvPr/>
        </p:nvSpPr>
        <p:spPr>
          <a:xfrm>
            <a:off x="4572000" y="2286000"/>
            <a:ext cx="2926080" cy="411480"/>
          </a:xfrm>
          <a:prstGeom prst="line">
            <a:avLst/>
          </a:prstGeom>
          <a:noFill/>
          <a:ln w="8890">
            <a:solidFill>
              <a:srgbClr val="00BFA5">
                <a:alpha val="45000"/>
              </a:srgbClr>
            </a:solidFill>
            <a:prstDash val="sysDot"/>
          </a:ln>
        </p:spPr>
      </p:sp>
      <p:sp>
        <p:nvSpPr>
          <p:cNvPr id="21" name="Shape 18"/>
          <p:cNvSpPr/>
          <p:nvPr/>
        </p:nvSpPr>
        <p:spPr>
          <a:xfrm>
            <a:off x="6675120" y="2514600"/>
            <a:ext cx="1600200" cy="365760"/>
          </a:xfrm>
          <a:prstGeom prst="roundRect">
            <a:avLst>
              <a:gd name="adj" fmla="val 15000"/>
            </a:avLst>
          </a:prstGeom>
          <a:solidFill>
            <a:srgbClr val="FFFFFF">
              <a:alpha val="12000"/>
            </a:srgbClr>
          </a:solidFill>
          <a:ln w="10160">
            <a:solidFill>
              <a:srgbClr val="00BFA5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6675120" y="2514600"/>
            <a:ext cx="1600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GitHub / Docs</a:t>
            </a:r>
            <a:endParaRPr lang="en-US" sz="900" dirty="0"/>
          </a:p>
        </p:txBody>
      </p:sp>
      <p:sp>
        <p:nvSpPr>
          <p:cNvPr id="23" name="Shape 20"/>
          <p:cNvSpPr/>
          <p:nvPr/>
        </p:nvSpPr>
        <p:spPr>
          <a:xfrm>
            <a:off x="4572000" y="1508760"/>
            <a:ext cx="2743200" cy="777240"/>
          </a:xfrm>
          <a:prstGeom prst="line">
            <a:avLst/>
          </a:prstGeom>
          <a:noFill/>
          <a:ln w="8890">
            <a:solidFill>
              <a:srgbClr val="00BFA5">
                <a:alpha val="45000"/>
              </a:srgbClr>
            </a:solidFill>
            <a:prstDash val="sysDot"/>
          </a:ln>
        </p:spPr>
      </p:sp>
      <p:sp>
        <p:nvSpPr>
          <p:cNvPr id="24" name="Shape 21"/>
          <p:cNvSpPr/>
          <p:nvPr/>
        </p:nvSpPr>
        <p:spPr>
          <a:xfrm>
            <a:off x="6492240" y="1325880"/>
            <a:ext cx="1600200" cy="365760"/>
          </a:xfrm>
          <a:prstGeom prst="roundRect">
            <a:avLst>
              <a:gd name="adj" fmla="val 15000"/>
            </a:avLst>
          </a:prstGeom>
          <a:solidFill>
            <a:srgbClr val="FFFFFF">
              <a:alpha val="12000"/>
            </a:srgbClr>
          </a:solidFill>
          <a:ln w="10160">
            <a:solidFill>
              <a:srgbClr val="00BFA5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6492240" y="1325880"/>
            <a:ext cx="1600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SharePoint / Drive</a:t>
            </a:r>
            <a:endParaRPr lang="en-US" sz="900" dirty="0"/>
          </a:p>
        </p:txBody>
      </p:sp>
      <p:sp>
        <p:nvSpPr>
          <p:cNvPr id="26" name="Shape 23"/>
          <p:cNvSpPr/>
          <p:nvPr/>
        </p:nvSpPr>
        <p:spPr>
          <a:xfrm>
            <a:off x="8732520" y="1554480"/>
            <a:ext cx="64008" cy="640080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8851392" y="1508760"/>
            <a:ext cx="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dirty="0">
                <a:solidFill>
                  <a:srgbClr val="000000"/>
                </a:solidFill>
              </a:rPr>
              <a:t>Semantic search across all connected sources in natural language</a:t>
            </a:r>
            <a:endParaRPr lang="en-US" dirty="0"/>
          </a:p>
        </p:txBody>
      </p:sp>
      <p:sp>
        <p:nvSpPr>
          <p:cNvPr id="28" name="Shape 25"/>
          <p:cNvSpPr/>
          <p:nvPr/>
        </p:nvSpPr>
        <p:spPr>
          <a:xfrm>
            <a:off x="8732520" y="2560320"/>
            <a:ext cx="64008" cy="640080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8851392" y="2514600"/>
            <a:ext cx="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dirty="0">
                <a:solidFill>
                  <a:srgbClr val="000000"/>
                </a:solidFill>
              </a:rPr>
              <a:t>Auto-summarisation &amp; gap detection for institutional knowledge</a:t>
            </a:r>
            <a:endParaRPr lang="en-US" dirty="0"/>
          </a:p>
        </p:txBody>
      </p:sp>
      <p:sp>
        <p:nvSpPr>
          <p:cNvPr id="30" name="Shape 27"/>
          <p:cNvSpPr/>
          <p:nvPr/>
        </p:nvSpPr>
        <p:spPr>
          <a:xfrm>
            <a:off x="8732520" y="3566160"/>
            <a:ext cx="64008" cy="640080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8851392" y="3520440"/>
            <a:ext cx="0" cy="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dirty="0">
                <a:solidFill>
                  <a:srgbClr val="000000"/>
                </a:solidFill>
              </a:rPr>
              <a:t>Proactive knowledge surfacing — answers questions before they're asked</a:t>
            </a:r>
            <a:endParaRPr lang="en-US" dirty="0"/>
          </a:p>
        </p:txBody>
      </p:sp>
      <p:sp>
        <p:nvSpPr>
          <p:cNvPr id="32" name="Text 29"/>
          <p:cNvSpPr/>
          <p:nvPr/>
        </p:nvSpPr>
        <p:spPr>
          <a:xfrm>
            <a:off x="347472" y="3977640"/>
            <a:ext cx="841248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Semantic Search
</a:t>
            </a:r>
            <a:pPr indent="0" marL="0">
              <a:lnSpc>
                <a:spcPct val="125000"/>
              </a:lnSpc>
              <a:buNone/>
            </a:pPr>
            <a:r>
              <a:rPr lang="en-US" sz="950" dirty="0">
                <a:solidFill>
                  <a:srgbClr val="94A3B8"/>
                </a:solidFill>
              </a:rPr>
              <a:t>Query all knowledge in plain English across every connected tool.
</a:t>
            </a:r>
            <a:pPr indent="0" marL="0">
              <a:lnSpc>
                <a:spcPct val="125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Auto-Summarisation
</a:t>
            </a:r>
            <a:pPr indent="0" marL="0">
              <a:lnSpc>
                <a:spcPct val="125000"/>
              </a:lnSpc>
              <a:buNone/>
            </a:pPr>
            <a:r>
              <a:rPr lang="en-US" sz="950" dirty="0">
                <a:solidFill>
                  <a:srgbClr val="94A3B8"/>
                </a:solidFill>
              </a:rPr>
              <a:t>Surfaces related context, gaps, and prior work automatically.
</a:t>
            </a:r>
            <a:pPr indent="0" marL="0">
              <a:lnSpc>
                <a:spcPct val="125000"/>
              </a:lnSpc>
              <a:buNone/>
            </a:pPr>
            <a:r>
              <a:rPr lang="en-US" sz="1100" b="1" dirty="0">
                <a:solidFill>
                  <a:srgbClr val="FFFFFF"/>
                </a:solidFill>
              </a:rPr>
              <a:t>Proactive Intelligence
</a:t>
            </a:r>
            <a:pPr indent="0" marL="0">
              <a:lnSpc>
                <a:spcPct val="125000"/>
              </a:lnSpc>
              <a:buNone/>
            </a:pPr>
            <a:r>
              <a:rPr lang="en-US" sz="950" dirty="0">
                <a:solidFill>
                  <a:srgbClr val="94A3B8"/>
                </a:solidFill>
              </a:rPr>
              <a:t>Anticipates information needs — before a question is even typed.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00BFA5"/>
                </a:solidFill>
              </a:rPr>
              <a:t>TRACTION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82296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Strong early signals from enterprise pilots.</a:t>
            </a:r>
            <a:endParaRPr lang="en-US" sz="2300" dirty="0"/>
          </a:p>
        </p:txBody>
      </p:sp>
      <p:sp>
        <p:nvSpPr>
          <p:cNvPr id="5" name="Shape 3"/>
          <p:cNvSpPr/>
          <p:nvPr/>
        </p:nvSpPr>
        <p:spPr>
          <a:xfrm>
            <a:off x="320040" y="1463040"/>
            <a:ext cx="1965960" cy="141732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429768" y="1536192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€ 1.2M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429768" y="214884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FFFFFF">
                    <a:alpha val="30000"/>
                  </a:srgbClr>
                </a:solidFill>
              </a:rPr>
              <a:t>ARR</a:t>
            </a:r>
            <a:endParaRPr lang="en-US" sz="950" dirty="0"/>
          </a:p>
        </p:txBody>
      </p:sp>
      <p:sp>
        <p:nvSpPr>
          <p:cNvPr id="8" name="Shape 6"/>
          <p:cNvSpPr/>
          <p:nvPr/>
        </p:nvSpPr>
        <p:spPr>
          <a:xfrm>
            <a:off x="320040" y="2834640"/>
            <a:ext cx="1965960" cy="347472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20040" y="2834640"/>
            <a:ext cx="19659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A1628"/>
                </a:solidFill>
              </a:rPr>
              <a:t>+340% YoY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2514600" y="1463040"/>
            <a:ext cx="1965960" cy="141732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2624328" y="1536192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</a:t>
            </a:r>
            <a:endParaRPr lang="en-US" sz="2600" dirty="0"/>
          </a:p>
        </p:txBody>
      </p:sp>
      <p:sp>
        <p:nvSpPr>
          <p:cNvPr id="12" name="Text 10"/>
          <p:cNvSpPr/>
          <p:nvPr/>
        </p:nvSpPr>
        <p:spPr>
          <a:xfrm>
            <a:off x="2624328" y="214884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FFFFFF">
                    <a:alpha val="30000"/>
                  </a:srgbClr>
                </a:solidFill>
              </a:rPr>
              <a:t>Enterprise Pilots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2514600" y="2834640"/>
            <a:ext cx="1965960" cy="347472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514600" y="2834640"/>
            <a:ext cx="19659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A1628"/>
                </a:solidFill>
              </a:rPr>
              <a:t>6 → paid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4709160" y="1463040"/>
            <a:ext cx="1965960" cy="1417320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4818888" y="1536192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94%</a:t>
            </a:r>
            <a:endParaRPr lang="en-US" sz="2600" dirty="0"/>
          </a:p>
        </p:txBody>
      </p:sp>
      <p:sp>
        <p:nvSpPr>
          <p:cNvPr id="17" name="Text 15"/>
          <p:cNvSpPr/>
          <p:nvPr/>
        </p:nvSpPr>
        <p:spPr>
          <a:xfrm>
            <a:off x="4818888" y="214884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FFFFFF">
                    <a:alpha val="30000"/>
                  </a:srgbClr>
                </a:solidFill>
              </a:rPr>
              <a:t>Retention (NRR)</a:t>
            </a:r>
            <a:endParaRPr lang="en-US" sz="950" dirty="0"/>
          </a:p>
        </p:txBody>
      </p:sp>
      <p:sp>
        <p:nvSpPr>
          <p:cNvPr id="18" name="Shape 16"/>
          <p:cNvSpPr/>
          <p:nvPr/>
        </p:nvSpPr>
        <p:spPr>
          <a:xfrm>
            <a:off x="4709160" y="2834640"/>
            <a:ext cx="1965960" cy="347472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709160" y="2834640"/>
            <a:ext cx="19659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A1628"/>
                </a:solidFill>
              </a:rPr>
              <a:t>112% NRR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6903720" y="1463040"/>
            <a:ext cx="1965960" cy="141732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2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7013448" y="1536192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&lt; 6wk</a:t>
            </a:r>
            <a:endParaRPr lang="en-US" sz="2600" dirty="0"/>
          </a:p>
        </p:txBody>
      </p:sp>
      <p:sp>
        <p:nvSpPr>
          <p:cNvPr id="22" name="Text 20"/>
          <p:cNvSpPr/>
          <p:nvPr/>
        </p:nvSpPr>
        <p:spPr>
          <a:xfrm>
            <a:off x="7013448" y="2148840"/>
            <a:ext cx="17373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FFFFFF">
                    <a:alpha val="30000"/>
                  </a:srgbClr>
                </a:solidFill>
              </a:rPr>
              <a:t>Time to Value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6903720" y="2834640"/>
            <a:ext cx="1965960" cy="347472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6903720" y="2834640"/>
            <a:ext cx="19659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A1628"/>
                </a:solidFill>
              </a:rPr>
              <a:t>vs 6mo avg</a:t>
            </a:r>
            <a:endParaRPr lang="en-US" sz="900" dirty="0"/>
          </a:p>
        </p:txBody>
      </p:sp>
      <p:graphicFrame>
        <p:nvGraphicFramePr>
          <p:cNvPr id="25" name="Chart 0" descr=""/>
          <p:cNvGraphicFramePr/>
          <p:nvPr/>
        </p:nvGraphicFramePr>
        <p:xfrm>
          <a:off x="320040" y="3337560"/>
          <a:ext cx="5029200" cy="150876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26" name="Text 23"/>
          <p:cNvSpPr/>
          <p:nvPr/>
        </p:nvSpPr>
        <p:spPr>
          <a:xfrm>
            <a:off x="5394960" y="338328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spc="150" kern="0" dirty="0">
                <a:solidFill>
                  <a:srgbClr val="94A3B8"/>
                </a:solidFill>
              </a:rPr>
              <a:t>PILOT CUSTOMERS INCLUDE</a:t>
            </a:r>
            <a:endParaRPr lang="en-US" sz="750" dirty="0"/>
          </a:p>
        </p:txBody>
      </p:sp>
      <p:sp>
        <p:nvSpPr>
          <p:cNvPr id="27" name="Shape 24"/>
          <p:cNvSpPr/>
          <p:nvPr/>
        </p:nvSpPr>
        <p:spPr>
          <a:xfrm>
            <a:off x="5394960" y="3749040"/>
            <a:ext cx="1645920" cy="347472"/>
          </a:xfrm>
          <a:prstGeom prst="rect">
            <a:avLst/>
          </a:prstGeom>
          <a:solidFill>
            <a:srgbClr val="FFFFFF"/>
          </a:solidFill>
          <a:ln w="1016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2700" dir="8100000">
              <a:srgbClr val="000000">
                <a:alpha val="7000"/>
              </a:srgbClr>
            </a:outerShdw>
          </a:effectLst>
        </p:spPr>
      </p:sp>
      <p:sp>
        <p:nvSpPr>
          <p:cNvPr id="28" name="Text 25"/>
          <p:cNvSpPr/>
          <p:nvPr/>
        </p:nvSpPr>
        <p:spPr>
          <a:xfrm>
            <a:off x="5394960" y="3749040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A1628"/>
                </a:solidFill>
              </a:rPr>
              <a:t>Müller &amp; Sohn AG</a:t>
            </a:r>
            <a:endParaRPr lang="en-US" sz="800" dirty="0"/>
          </a:p>
        </p:txBody>
      </p:sp>
      <p:sp>
        <p:nvSpPr>
          <p:cNvPr id="29" name="Shape 26"/>
          <p:cNvSpPr/>
          <p:nvPr/>
        </p:nvSpPr>
        <p:spPr>
          <a:xfrm>
            <a:off x="7178040" y="3749040"/>
            <a:ext cx="1645920" cy="347472"/>
          </a:xfrm>
          <a:prstGeom prst="rect">
            <a:avLst/>
          </a:prstGeom>
          <a:solidFill>
            <a:srgbClr val="FFFFFF"/>
          </a:solidFill>
          <a:ln w="1016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2700" dir="8100000">
              <a:srgbClr val="000000">
                <a:alpha val="7000"/>
              </a:srgbClr>
            </a:outerShdw>
          </a:effectLst>
        </p:spPr>
      </p:sp>
      <p:sp>
        <p:nvSpPr>
          <p:cNvPr id="30" name="Text 27"/>
          <p:cNvSpPr/>
          <p:nvPr/>
        </p:nvSpPr>
        <p:spPr>
          <a:xfrm>
            <a:off x="7178040" y="3749040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A1628"/>
                </a:solidFill>
              </a:rPr>
              <a:t>Kestrel Capital</a:t>
            </a:r>
            <a:endParaRPr lang="en-US" sz="800" dirty="0"/>
          </a:p>
        </p:txBody>
      </p:sp>
      <p:sp>
        <p:nvSpPr>
          <p:cNvPr id="31" name="Shape 28"/>
          <p:cNvSpPr/>
          <p:nvPr/>
        </p:nvSpPr>
        <p:spPr>
          <a:xfrm>
            <a:off x="5394960" y="4206240"/>
            <a:ext cx="1645920" cy="347472"/>
          </a:xfrm>
          <a:prstGeom prst="rect">
            <a:avLst/>
          </a:prstGeom>
          <a:solidFill>
            <a:srgbClr val="FFFFFF"/>
          </a:solidFill>
          <a:ln w="1016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2700" dir="8100000">
              <a:srgbClr val="000000">
                <a:alpha val="7000"/>
              </a:srgbClr>
            </a:outerShdw>
          </a:effectLst>
        </p:spPr>
      </p:sp>
      <p:sp>
        <p:nvSpPr>
          <p:cNvPr id="32" name="Text 29"/>
          <p:cNvSpPr/>
          <p:nvPr/>
        </p:nvSpPr>
        <p:spPr>
          <a:xfrm>
            <a:off x="5394960" y="4206240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A1628"/>
                </a:solidFill>
              </a:rPr>
              <a:t>NordTech GmbH</a:t>
            </a:r>
            <a:endParaRPr lang="en-US" sz="800" dirty="0"/>
          </a:p>
        </p:txBody>
      </p:sp>
      <p:sp>
        <p:nvSpPr>
          <p:cNvPr id="33" name="Shape 30"/>
          <p:cNvSpPr/>
          <p:nvPr/>
        </p:nvSpPr>
        <p:spPr>
          <a:xfrm>
            <a:off x="7178040" y="4206240"/>
            <a:ext cx="1645920" cy="347472"/>
          </a:xfrm>
          <a:prstGeom prst="rect">
            <a:avLst/>
          </a:prstGeom>
          <a:solidFill>
            <a:srgbClr val="FFFFFF"/>
          </a:solidFill>
          <a:ln w="1016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2700" dir="8100000">
              <a:srgbClr val="000000">
                <a:alpha val="7000"/>
              </a:srgbClr>
            </a:outerShdw>
          </a:effectLst>
        </p:spPr>
      </p:sp>
      <p:sp>
        <p:nvSpPr>
          <p:cNvPr id="34" name="Text 31"/>
          <p:cNvSpPr/>
          <p:nvPr/>
        </p:nvSpPr>
        <p:spPr>
          <a:xfrm>
            <a:off x="7178040" y="4206240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A1628"/>
                </a:solidFill>
              </a:rPr>
              <a:t>Pemberton Legal</a:t>
            </a:r>
            <a:endParaRPr lang="en-US" sz="800" dirty="0"/>
          </a:p>
        </p:txBody>
      </p:sp>
      <p:sp>
        <p:nvSpPr>
          <p:cNvPr id="35" name="Shape 32"/>
          <p:cNvSpPr/>
          <p:nvPr/>
        </p:nvSpPr>
        <p:spPr>
          <a:xfrm>
            <a:off x="5394960" y="4663440"/>
            <a:ext cx="1645920" cy="347472"/>
          </a:xfrm>
          <a:prstGeom prst="rect">
            <a:avLst/>
          </a:prstGeom>
          <a:solidFill>
            <a:srgbClr val="FFFFFF"/>
          </a:solidFill>
          <a:ln w="1016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2700" dir="8100000">
              <a:srgbClr val="000000">
                <a:alpha val="7000"/>
              </a:srgbClr>
            </a:outerShdw>
          </a:effectLst>
        </p:spPr>
      </p:sp>
      <p:sp>
        <p:nvSpPr>
          <p:cNvPr id="36" name="Text 33"/>
          <p:cNvSpPr/>
          <p:nvPr/>
        </p:nvSpPr>
        <p:spPr>
          <a:xfrm>
            <a:off x="5394960" y="4663440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A1628"/>
                </a:solidFill>
              </a:rPr>
              <a:t>Arco Biosciences</a:t>
            </a:r>
            <a:endParaRPr lang="en-US" sz="800" dirty="0"/>
          </a:p>
        </p:txBody>
      </p:sp>
      <p:sp>
        <p:nvSpPr>
          <p:cNvPr id="37" name="Shape 34"/>
          <p:cNvSpPr/>
          <p:nvPr/>
        </p:nvSpPr>
        <p:spPr>
          <a:xfrm>
            <a:off x="7178040" y="4663440"/>
            <a:ext cx="1645920" cy="347472"/>
          </a:xfrm>
          <a:prstGeom prst="rect">
            <a:avLst/>
          </a:prstGeom>
          <a:solidFill>
            <a:srgbClr val="FFFFFF"/>
          </a:solidFill>
          <a:ln w="10160">
            <a:solidFill>
              <a:srgbClr val="E2E8F0"/>
            </a:solidFill>
            <a:prstDash val="solid"/>
          </a:ln>
          <a:effectLst>
            <a:outerShdw sx="100000" sy="100000" kx="0" ky="0" algn="bl" rotWithShape="0" blurRad="50800" dist="12700" dir="8100000">
              <a:srgbClr val="000000">
                <a:alpha val="7000"/>
              </a:srgbClr>
            </a:outerShdw>
          </a:effectLst>
        </p:spPr>
      </p:sp>
      <p:sp>
        <p:nvSpPr>
          <p:cNvPr id="38" name="Text 35"/>
          <p:cNvSpPr/>
          <p:nvPr/>
        </p:nvSpPr>
        <p:spPr>
          <a:xfrm>
            <a:off x="7178040" y="4663440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A1628"/>
                </a:solidFill>
              </a:rPr>
              <a:t>VenturaGroup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00BFA5"/>
                </a:solidFill>
              </a:rPr>
              <a:t>MARKET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82296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massive, underpenetrated market.</a:t>
            </a:r>
            <a:endParaRPr lang="en-US" sz="2300" dirty="0"/>
          </a:p>
        </p:txBody>
      </p:sp>
      <p:sp>
        <p:nvSpPr>
          <p:cNvPr id="5" name="Shape 3"/>
          <p:cNvSpPr/>
          <p:nvPr/>
        </p:nvSpPr>
        <p:spPr>
          <a:xfrm>
            <a:off x="457200" y="1417320"/>
            <a:ext cx="3474720" cy="3474720"/>
          </a:xfrm>
          <a:prstGeom prst="ellipse">
            <a:avLst/>
          </a:prstGeom>
          <a:solidFill>
            <a:srgbClr val="DBEAFE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005840" y="1965960"/>
            <a:ext cx="2377440" cy="2377440"/>
          </a:xfrm>
          <a:prstGeom prst="ellipse">
            <a:avLst/>
          </a:prstGeom>
          <a:solidFill>
            <a:srgbClr val="93C5FD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1463040" y="2423160"/>
            <a:ext cx="1463040" cy="1463040"/>
          </a:xfrm>
          <a:prstGeom prst="ellipse">
            <a:avLst/>
          </a:prstGeom>
          <a:solidFill>
            <a:srgbClr val="1565C0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297680" y="192024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64748B"/>
                </a:solidFill>
              </a:rPr>
              <a:t>TAM  € 42B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297680" y="2212848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</a:rPr>
              <a:t>Enterprise Knowledge &amp; AI Search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4297680" y="256032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565C0"/>
                </a:solidFill>
              </a:rPr>
              <a:t>SAM  € 9.4B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297680" y="2852928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</a:rPr>
              <a:t>EU / UK Mid-market SaaS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4297680" y="320040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A1628"/>
                </a:solidFill>
              </a:rPr>
              <a:t>SOM  € 1.1B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4297680" y="3493008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</a:rPr>
              <a:t>3-year reachable market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7132320" y="1371600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50" kern="0" dirty="0">
                <a:solidFill>
                  <a:srgbClr val="94A3B8"/>
                </a:solidFill>
              </a:rPr>
              <a:t>TAILWINDS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7132320" y="1737360"/>
            <a:ext cx="201168" cy="201168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406640" y="1719072"/>
            <a:ext cx="15727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850" dirty="0">
                <a:solidFill>
                  <a:srgbClr val="64748B"/>
                </a:solidFill>
              </a:rPr>
              <a:t>EU AI Act driving enterprise AI governance spend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7132320" y="2395728"/>
            <a:ext cx="201168" cy="201168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406640" y="2377440"/>
            <a:ext cx="15727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850" dirty="0">
                <a:solidFill>
                  <a:srgbClr val="64748B"/>
                </a:solidFill>
              </a:rPr>
              <a:t>Remote-first orgs accelerating KM investment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7132320" y="3054096"/>
            <a:ext cx="201168" cy="201168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406640" y="3035808"/>
            <a:ext cx="15727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850" dirty="0">
                <a:solidFill>
                  <a:srgbClr val="64748B"/>
                </a:solidFill>
              </a:rPr>
              <a:t>LLM commoditisation enabling new app layer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7132320" y="3712464"/>
            <a:ext cx="201168" cy="201168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406640" y="3694176"/>
            <a:ext cx="157276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850" dirty="0">
                <a:solidFill>
                  <a:srgbClr val="64748B"/>
                </a:solidFill>
              </a:rPr>
              <a:t>€ 12B+ VC deployed into enterprise AI in 2024</a:t>
            </a:r>
            <a:endParaRPr lang="en-US" sz="850" dirty="0"/>
          </a:p>
        </p:txBody>
      </p:sp>
      <p:sp>
        <p:nvSpPr>
          <p:cNvPr id="23" name="Text 21"/>
          <p:cNvSpPr/>
          <p:nvPr/>
        </p:nvSpPr>
        <p:spPr>
          <a:xfrm>
            <a:off x="365760" y="480060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94A3B8"/>
                </a:solidFill>
              </a:rPr>
              <a:t>Source: Gartner, IDC, Atomico State of European Tech 2024</a:t>
            </a:r>
            <a:endParaRPr lang="en-US" sz="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00BFA5"/>
                </a:solidFill>
              </a:rPr>
              <a:t>BUSINESS MODEL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82296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Land, expand, entrench.</a:t>
            </a:r>
            <a:endParaRPr lang="en-US" sz="2300" dirty="0"/>
          </a:p>
        </p:txBody>
      </p:sp>
      <p:sp>
        <p:nvSpPr>
          <p:cNvPr id="5" name="Shape 3"/>
          <p:cNvSpPr/>
          <p:nvPr/>
        </p:nvSpPr>
        <p:spPr>
          <a:xfrm>
            <a:off x="320040" y="1554480"/>
            <a:ext cx="2697480" cy="3246120"/>
          </a:xfrm>
          <a:prstGeom prst="rect">
            <a:avLst/>
          </a:prstGeom>
          <a:solidFill>
            <a:srgbClr val="F8FAFC"/>
          </a:solidFill>
          <a:ln w="12700">
            <a:solidFill>
              <a:srgbClr val="F8FAFC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0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457200" y="1737360"/>
            <a:ext cx="24231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Starter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57200" y="2194560"/>
            <a:ext cx="2423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€ 2,400/yr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457200" y="2670048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4A3B8"/>
                </a:solidFill>
              </a:rPr>
              <a:t>Up to 25 seats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457200" y="3017520"/>
            <a:ext cx="2423160" cy="0"/>
          </a:xfrm>
          <a:prstGeom prst="line">
            <a:avLst/>
          </a:prstGeom>
          <a:noFill/>
          <a:ln w="6350">
            <a:solidFill>
              <a:srgbClr val="E2E8F0">
                <a:alpha val="40000"/>
              </a:srgbClr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57200" y="3200400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</a:rPr>
              <a:t>✓  Semantic search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457200" y="3547872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</a:rPr>
              <a:t>✓  3 integrations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457200" y="3895344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4748B"/>
                </a:solidFill>
              </a:rPr>
              <a:t>✓  Standard support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3246120" y="1554480"/>
            <a:ext cx="2697480" cy="324612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0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3246120" y="1554480"/>
            <a:ext cx="2697480" cy="54864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246120" y="1609344"/>
            <a:ext cx="2697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0BFA5"/>
                </a:solidFill>
              </a:rPr>
              <a:t>MOST POPULAR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3383280" y="2103120"/>
            <a:ext cx="24231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Growth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3383280" y="2542032"/>
            <a:ext cx="2423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0BFA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€ 12,000/yr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3383280" y="3017520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CCCCC"/>
                </a:solidFill>
              </a:rPr>
              <a:t>Up to 100 seats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3383280" y="3364992"/>
            <a:ext cx="2423160" cy="0"/>
          </a:xfrm>
          <a:prstGeom prst="line">
            <a:avLst/>
          </a:prstGeom>
          <a:noFill/>
          <a:ln w="6350">
            <a:solidFill>
              <a:srgbClr val="FFFFFF">
                <a:alpha val="40000"/>
              </a:srgbClr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383280" y="3547872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✓  + Advanced analytics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3383280" y="3895344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✓  10 integrations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3383280" y="4242816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✓  SSO / SCIM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3383280" y="4590288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✓  Priority support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6172200" y="1554480"/>
            <a:ext cx="2697480" cy="324612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  <a:effectLst>
            <a:outerShdw sx="100000" sy="100000" kx="0" ky="0" algn="bl" rotWithShape="0" blurRad="127000" dist="38100" dir="8100000">
              <a:srgbClr val="000000">
                <a:alpha val="10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6309360" y="1737360"/>
            <a:ext cx="24231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6309360" y="2194560"/>
            <a:ext cx="2423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93C5F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6309360" y="2670048"/>
            <a:ext cx="2423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CCCCCC"/>
                </a:solidFill>
              </a:rPr>
              <a:t>Unlimited seats</a:t>
            </a:r>
            <a:endParaRPr lang="en-US" sz="900" dirty="0"/>
          </a:p>
        </p:txBody>
      </p:sp>
      <p:sp>
        <p:nvSpPr>
          <p:cNvPr id="28" name="Shape 26"/>
          <p:cNvSpPr/>
          <p:nvPr/>
        </p:nvSpPr>
        <p:spPr>
          <a:xfrm>
            <a:off x="6309360" y="3017520"/>
            <a:ext cx="2423160" cy="0"/>
          </a:xfrm>
          <a:prstGeom prst="line">
            <a:avLst/>
          </a:prstGeom>
          <a:noFill/>
          <a:ln w="6350">
            <a:solidFill>
              <a:srgbClr val="FFFFFF">
                <a:alpha val="40000"/>
              </a:srgbClr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309360" y="3200400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✓  Dedicated infra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6309360" y="3547872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✓  Unlimited integrations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6309360" y="3895344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✓  SLA 99.9%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6309360" y="4242816"/>
            <a:ext cx="2423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✓  Custom models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0" y="4709160"/>
            <a:ext cx="9144000" cy="43434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274320" y="4718304"/>
            <a:ext cx="777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94A3B8"/>
                </a:solidFill>
              </a:rPr>
              <a:t>ACV</a:t>
            </a:r>
            <a:endParaRPr lang="en-US" sz="700" dirty="0"/>
          </a:p>
        </p:txBody>
      </p:sp>
      <p:sp>
        <p:nvSpPr>
          <p:cNvPr id="35" name="Text 33"/>
          <p:cNvSpPr/>
          <p:nvPr/>
        </p:nvSpPr>
        <p:spPr>
          <a:xfrm>
            <a:off x="274320" y="4919472"/>
            <a:ext cx="1280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0BFA5"/>
                </a:solidFill>
              </a:rPr>
              <a:t>€ 52k avg</a:t>
            </a:r>
            <a:endParaRPr lang="en-US" sz="950" dirty="0"/>
          </a:p>
        </p:txBody>
      </p:sp>
      <p:sp>
        <p:nvSpPr>
          <p:cNvPr id="36" name="Text 34"/>
          <p:cNvSpPr/>
          <p:nvPr/>
        </p:nvSpPr>
        <p:spPr>
          <a:xfrm>
            <a:off x="2103120" y="4718304"/>
            <a:ext cx="777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94A3B8"/>
                </a:solidFill>
              </a:rPr>
              <a:t>CAC</a:t>
            </a:r>
            <a:endParaRPr lang="en-US" sz="700" dirty="0"/>
          </a:p>
        </p:txBody>
      </p:sp>
      <p:sp>
        <p:nvSpPr>
          <p:cNvPr id="37" name="Text 35"/>
          <p:cNvSpPr/>
          <p:nvPr/>
        </p:nvSpPr>
        <p:spPr>
          <a:xfrm>
            <a:off x="2103120" y="4919472"/>
            <a:ext cx="1280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0BFA5"/>
                </a:solidFill>
              </a:rPr>
              <a:t>€ 8.4k</a:t>
            </a:r>
            <a:endParaRPr lang="en-US" sz="950" dirty="0"/>
          </a:p>
        </p:txBody>
      </p:sp>
      <p:sp>
        <p:nvSpPr>
          <p:cNvPr id="38" name="Text 36"/>
          <p:cNvSpPr/>
          <p:nvPr/>
        </p:nvSpPr>
        <p:spPr>
          <a:xfrm>
            <a:off x="3931920" y="4718304"/>
            <a:ext cx="777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94A3B8"/>
                </a:solidFill>
              </a:rPr>
              <a:t>LTV</a:t>
            </a:r>
            <a:endParaRPr lang="en-US" sz="700" dirty="0"/>
          </a:p>
        </p:txBody>
      </p:sp>
      <p:sp>
        <p:nvSpPr>
          <p:cNvPr id="39" name="Text 37"/>
          <p:cNvSpPr/>
          <p:nvPr/>
        </p:nvSpPr>
        <p:spPr>
          <a:xfrm>
            <a:off x="3931920" y="4919472"/>
            <a:ext cx="1280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0BFA5"/>
                </a:solidFill>
              </a:rPr>
              <a:t>€ 380k</a:t>
            </a:r>
            <a:endParaRPr lang="en-US" sz="950" dirty="0"/>
          </a:p>
        </p:txBody>
      </p:sp>
      <p:sp>
        <p:nvSpPr>
          <p:cNvPr id="40" name="Text 38"/>
          <p:cNvSpPr/>
          <p:nvPr/>
        </p:nvSpPr>
        <p:spPr>
          <a:xfrm>
            <a:off x="5760720" y="4718304"/>
            <a:ext cx="777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94A3B8"/>
                </a:solidFill>
              </a:rPr>
              <a:t>LTV:CAC</a:t>
            </a:r>
            <a:endParaRPr lang="en-US" sz="700" dirty="0"/>
          </a:p>
        </p:txBody>
      </p:sp>
      <p:sp>
        <p:nvSpPr>
          <p:cNvPr id="41" name="Text 39"/>
          <p:cNvSpPr/>
          <p:nvPr/>
        </p:nvSpPr>
        <p:spPr>
          <a:xfrm>
            <a:off x="5760720" y="4919472"/>
            <a:ext cx="1280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0BFA5"/>
                </a:solidFill>
              </a:rPr>
              <a:t>45x</a:t>
            </a:r>
            <a:endParaRPr lang="en-US" sz="950" dirty="0"/>
          </a:p>
        </p:txBody>
      </p:sp>
      <p:sp>
        <p:nvSpPr>
          <p:cNvPr id="42" name="Text 40"/>
          <p:cNvSpPr/>
          <p:nvPr/>
        </p:nvSpPr>
        <p:spPr>
          <a:xfrm>
            <a:off x="7589520" y="4718304"/>
            <a:ext cx="77724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94A3B8"/>
                </a:solidFill>
              </a:rPr>
              <a:t>Payback</a:t>
            </a:r>
            <a:endParaRPr lang="en-US" sz="700" dirty="0"/>
          </a:p>
        </p:txBody>
      </p:sp>
      <p:sp>
        <p:nvSpPr>
          <p:cNvPr id="43" name="Text 41"/>
          <p:cNvSpPr/>
          <p:nvPr/>
        </p:nvSpPr>
        <p:spPr>
          <a:xfrm>
            <a:off x="7589520" y="4919472"/>
            <a:ext cx="12801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00BFA5"/>
                </a:solidFill>
              </a:rPr>
              <a:t>&lt; 3 months</a:t>
            </a:r>
            <a:endParaRPr lang="en-US" sz="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00BFA5"/>
                </a:solidFill>
              </a:rPr>
              <a:t>THE TEAM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82296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Operators who've done it before.</a:t>
            </a:r>
            <a:endParaRPr lang="en-US" sz="2300" dirty="0"/>
          </a:p>
        </p:txBody>
      </p:sp>
      <p:sp>
        <p:nvSpPr>
          <p:cNvPr id="5" name="Shape 3"/>
          <p:cNvSpPr/>
          <p:nvPr/>
        </p:nvSpPr>
        <p:spPr>
          <a:xfrm>
            <a:off x="320040" y="1508760"/>
            <a:ext cx="4160520" cy="150876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8100000">
              <a:srgbClr val="000000">
                <a:alpha val="8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20040" y="1508760"/>
            <a:ext cx="54864" cy="1508760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691640"/>
            <a:ext cx="777240" cy="777240"/>
          </a:xfrm>
          <a:prstGeom prst="ellipse">
            <a:avLst/>
          </a:prstGeom>
          <a:solidFill>
            <a:srgbClr val="102040"/>
          </a:solidFill>
          <a:ln w="19050">
            <a:solidFill>
              <a:srgbClr val="00BFA5"/>
            </a:solidFill>
            <a:prstDash val="solid"/>
          </a:ln>
        </p:spPr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072" y="1810512"/>
            <a:ext cx="530352" cy="530352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325880" y="1691640"/>
            <a:ext cx="3017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A1628"/>
                </a:solidFill>
              </a:rPr>
              <a:t>Dr Sarah Chen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1325880" y="2011680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0BFA5"/>
                </a:solidFill>
              </a:rPr>
              <a:t>CEO &amp; Co-Founder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457200" y="2395728"/>
            <a:ext cx="393192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850" dirty="0">
                <a:solidFill>
                  <a:srgbClr val="64748B"/>
                </a:solidFill>
              </a:rPr>
              <a:t>Former VP Product, Palantir. PhD NLP, Cambridge. Built &amp; sold DataSift to GNIP ($35M).</a:t>
            </a:r>
            <a:endParaRPr lang="en-US" sz="850" dirty="0"/>
          </a:p>
        </p:txBody>
      </p:sp>
      <p:sp>
        <p:nvSpPr>
          <p:cNvPr id="12" name="Shape 9"/>
          <p:cNvSpPr/>
          <p:nvPr/>
        </p:nvSpPr>
        <p:spPr>
          <a:xfrm>
            <a:off x="4754880" y="1508760"/>
            <a:ext cx="4160520" cy="150876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8100000">
              <a:srgbClr val="000000">
                <a:alpha val="8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4754880" y="1508760"/>
            <a:ext cx="54864" cy="1508760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4892040" y="1691640"/>
            <a:ext cx="777240" cy="777240"/>
          </a:xfrm>
          <a:prstGeom prst="ellipse">
            <a:avLst/>
          </a:prstGeom>
          <a:solidFill>
            <a:srgbClr val="102040"/>
          </a:solidFill>
          <a:ln w="19050">
            <a:solidFill>
              <a:srgbClr val="00BFA5"/>
            </a:solidFill>
            <a:prstDash val="solid"/>
          </a:ln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912" y="1810512"/>
            <a:ext cx="530352" cy="530352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5760720" y="1691640"/>
            <a:ext cx="3017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A1628"/>
                </a:solidFill>
              </a:rPr>
              <a:t>Marcus Osei</a:t>
            </a:r>
            <a:endParaRPr lang="en-US" sz="1200" dirty="0"/>
          </a:p>
        </p:txBody>
      </p:sp>
      <p:sp>
        <p:nvSpPr>
          <p:cNvPr id="17" name="Text 13"/>
          <p:cNvSpPr/>
          <p:nvPr/>
        </p:nvSpPr>
        <p:spPr>
          <a:xfrm>
            <a:off x="5760720" y="2011680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0BFA5"/>
                </a:solidFill>
              </a:rPr>
              <a:t>CTO &amp; Co-Founder</a:t>
            </a:r>
            <a:endParaRPr lang="en-US" sz="900" dirty="0"/>
          </a:p>
        </p:txBody>
      </p:sp>
      <p:sp>
        <p:nvSpPr>
          <p:cNvPr id="18" name="Text 14"/>
          <p:cNvSpPr/>
          <p:nvPr/>
        </p:nvSpPr>
        <p:spPr>
          <a:xfrm>
            <a:off x="4892040" y="2395728"/>
            <a:ext cx="393192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850" dirty="0">
                <a:solidFill>
                  <a:srgbClr val="64748B"/>
                </a:solidFill>
              </a:rPr>
              <a:t>10 years in enterprise search (ex-Elastic, Google DeepMind). Author of 3 key RAG patents.</a:t>
            </a:r>
            <a:endParaRPr lang="en-US" sz="850" dirty="0"/>
          </a:p>
        </p:txBody>
      </p:sp>
      <p:sp>
        <p:nvSpPr>
          <p:cNvPr id="19" name="Shape 15"/>
          <p:cNvSpPr/>
          <p:nvPr/>
        </p:nvSpPr>
        <p:spPr>
          <a:xfrm>
            <a:off x="320040" y="3246120"/>
            <a:ext cx="4160520" cy="150876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8100000">
              <a:srgbClr val="000000">
                <a:alpha val="8000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320040" y="3246120"/>
            <a:ext cx="54864" cy="1508760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1" name="Shape 17"/>
          <p:cNvSpPr/>
          <p:nvPr/>
        </p:nvSpPr>
        <p:spPr>
          <a:xfrm>
            <a:off x="457200" y="3429000"/>
            <a:ext cx="777240" cy="777240"/>
          </a:xfrm>
          <a:prstGeom prst="ellipse">
            <a:avLst/>
          </a:prstGeom>
          <a:solidFill>
            <a:srgbClr val="102040"/>
          </a:solidFill>
          <a:ln w="19050">
            <a:solidFill>
              <a:srgbClr val="00BFA5"/>
            </a:solidFill>
            <a:prstDash val="solid"/>
          </a:ln>
        </p:spPr>
      </p:sp>
      <p:pic>
        <p:nvPicPr>
          <p:cNvPr id="2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72" y="3547872"/>
            <a:ext cx="530352" cy="530352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1325880" y="3429000"/>
            <a:ext cx="3017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A1628"/>
                </a:solidFill>
              </a:rPr>
              <a:t>Lena Bauer</a:t>
            </a:r>
            <a:endParaRPr lang="en-US" sz="1200" dirty="0"/>
          </a:p>
        </p:txBody>
      </p:sp>
      <p:sp>
        <p:nvSpPr>
          <p:cNvPr id="24" name="Text 19"/>
          <p:cNvSpPr/>
          <p:nvPr/>
        </p:nvSpPr>
        <p:spPr>
          <a:xfrm>
            <a:off x="1325880" y="3749040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0BFA5"/>
                </a:solidFill>
              </a:rPr>
              <a:t>VP Sales</a:t>
            </a:r>
            <a:endParaRPr lang="en-US" sz="900" dirty="0"/>
          </a:p>
        </p:txBody>
      </p:sp>
      <p:sp>
        <p:nvSpPr>
          <p:cNvPr id="25" name="Text 20"/>
          <p:cNvSpPr/>
          <p:nvPr/>
        </p:nvSpPr>
        <p:spPr>
          <a:xfrm>
            <a:off x="457200" y="4133088"/>
            <a:ext cx="393192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850" dirty="0">
                <a:solidFill>
                  <a:srgbClr val="64748B"/>
                </a:solidFill>
              </a:rPr>
              <a:t>Built 0→€8M ARR at Celonis European sales. Former IBM Watson enterprise sales lead.</a:t>
            </a:r>
            <a:endParaRPr lang="en-US" sz="850" dirty="0"/>
          </a:p>
        </p:txBody>
      </p:sp>
      <p:sp>
        <p:nvSpPr>
          <p:cNvPr id="26" name="Shape 21"/>
          <p:cNvSpPr/>
          <p:nvPr/>
        </p:nvSpPr>
        <p:spPr>
          <a:xfrm>
            <a:off x="4754880" y="3246120"/>
            <a:ext cx="4160520" cy="150876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  <a:effectLst>
            <a:outerShdw sx="100000" sy="100000" kx="0" ky="0" algn="bl" rotWithShape="0" blurRad="101600" dist="25400" dir="8100000">
              <a:srgbClr val="000000">
                <a:alpha val="8000"/>
              </a:srgbClr>
            </a:outerShdw>
          </a:effectLst>
        </p:spPr>
      </p:sp>
      <p:sp>
        <p:nvSpPr>
          <p:cNvPr id="27" name="Shape 22"/>
          <p:cNvSpPr/>
          <p:nvPr/>
        </p:nvSpPr>
        <p:spPr>
          <a:xfrm>
            <a:off x="4754880" y="3246120"/>
            <a:ext cx="54864" cy="1508760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8" name="Shape 23"/>
          <p:cNvSpPr/>
          <p:nvPr/>
        </p:nvSpPr>
        <p:spPr>
          <a:xfrm>
            <a:off x="4892040" y="3429000"/>
            <a:ext cx="777240" cy="777240"/>
          </a:xfrm>
          <a:prstGeom prst="ellipse">
            <a:avLst/>
          </a:prstGeom>
          <a:solidFill>
            <a:srgbClr val="102040"/>
          </a:solidFill>
          <a:ln w="19050">
            <a:solidFill>
              <a:srgbClr val="00BFA5"/>
            </a:solidFill>
            <a:prstDash val="solid"/>
          </a:ln>
        </p:spPr>
      </p:sp>
      <p:pic>
        <p:nvPicPr>
          <p:cNvPr id="2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0912" y="3547872"/>
            <a:ext cx="530352" cy="530352"/>
          </a:xfrm>
          <a:prstGeom prst="rect">
            <a:avLst/>
          </a:prstGeom>
        </p:spPr>
      </p:pic>
      <p:sp>
        <p:nvSpPr>
          <p:cNvPr id="30" name="Text 24"/>
          <p:cNvSpPr/>
          <p:nvPr/>
        </p:nvSpPr>
        <p:spPr>
          <a:xfrm>
            <a:off x="5760720" y="3429000"/>
            <a:ext cx="30175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A1628"/>
                </a:solidFill>
              </a:rPr>
              <a:t>Dr James Okafor</a:t>
            </a:r>
            <a:endParaRPr lang="en-US" sz="1200" dirty="0"/>
          </a:p>
        </p:txBody>
      </p:sp>
      <p:sp>
        <p:nvSpPr>
          <p:cNvPr id="31" name="Text 25"/>
          <p:cNvSpPr/>
          <p:nvPr/>
        </p:nvSpPr>
        <p:spPr>
          <a:xfrm>
            <a:off x="5760720" y="3749040"/>
            <a:ext cx="3017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0BFA5"/>
                </a:solidFill>
              </a:rPr>
              <a:t>Chief Scientist</a:t>
            </a:r>
            <a:endParaRPr lang="en-US" sz="900" dirty="0"/>
          </a:p>
        </p:txBody>
      </p:sp>
      <p:sp>
        <p:nvSpPr>
          <p:cNvPr id="32" name="Text 26"/>
          <p:cNvSpPr/>
          <p:nvPr/>
        </p:nvSpPr>
        <p:spPr>
          <a:xfrm>
            <a:off x="4892040" y="4133088"/>
            <a:ext cx="393192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850" dirty="0">
                <a:solidFill>
                  <a:srgbClr val="64748B"/>
                </a:solidFill>
              </a:rPr>
              <a:t>Ex-Meta AI Research. 40+ citations on knowledge graph reasoning. Previously Oxford AI Lab.</a:t>
            </a:r>
            <a:endParaRPr lang="en-US" sz="850" dirty="0"/>
          </a:p>
        </p:txBody>
      </p:sp>
      <p:sp>
        <p:nvSpPr>
          <p:cNvPr id="33" name="Shape 27"/>
          <p:cNvSpPr/>
          <p:nvPr/>
        </p:nvSpPr>
        <p:spPr>
          <a:xfrm>
            <a:off x="0" y="4754880"/>
            <a:ext cx="9144000" cy="38862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34" name="Text 28"/>
          <p:cNvSpPr/>
          <p:nvPr/>
        </p:nvSpPr>
        <p:spPr>
          <a:xfrm>
            <a:off x="274320" y="4773168"/>
            <a:ext cx="1097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dirty="0">
                <a:solidFill>
                  <a:srgbClr val="00BFA5"/>
                </a:solidFill>
              </a:rPr>
              <a:t>ADVISORS:</a:t>
            </a:r>
            <a:endParaRPr lang="en-US" sz="800" dirty="0"/>
          </a:p>
        </p:txBody>
      </p:sp>
      <p:sp>
        <p:nvSpPr>
          <p:cNvPr id="35" name="Text 29"/>
          <p:cNvSpPr/>
          <p:nvPr/>
        </p:nvSpPr>
        <p:spPr>
          <a:xfrm>
            <a:off x="1371600" y="4773168"/>
            <a:ext cx="7498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FFFFFF"/>
                </a:solidFill>
              </a:rPr>
              <a:t>Prof. Yoshua Bengio (MILA) · Former CTO Workday · ex-Partner Index Ventures · Former GM Microsoft Azure AI</a:t>
            </a:r>
            <a:endParaRPr lang="en-US" sz="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58368"/>
          </a:xfrm>
          <a:prstGeom prst="rect">
            <a:avLst/>
          </a:prstGeom>
          <a:solidFill>
            <a:srgbClr val="FFFFFF">
              <a:alpha val="92000"/>
            </a:srgbClr>
          </a:solidFill>
          <a:ln w="12700">
            <a:solidFill>
              <a:srgbClr val="102040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00BFA5"/>
                </a:solidFill>
              </a:rPr>
              <a:t>THE ASK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868680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Raising € 8M Series 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365760" y="146304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accelerate EU / UK enterprise go-to-market and deepen the AI core.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365760" y="2011680"/>
            <a:ext cx="2011680" cy="502920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377440" y="2011680"/>
            <a:ext cx="1508760" cy="50292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3886200" y="2011680"/>
            <a:ext cx="1005840" cy="50292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892040" y="2011680"/>
            <a:ext cx="502920" cy="502920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365760" y="2761488"/>
            <a:ext cx="201168" cy="201168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0080" y="2734056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FFFFFF"/>
                </a:solidFill>
              </a:rPr>
              <a:t>GTM &amp; Sales — € 3.2M (40%)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365760" y="3264408"/>
            <a:ext cx="201168" cy="20116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0080" y="3236976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FFFFFF"/>
                </a:solidFill>
              </a:rPr>
              <a:t>R&amp;D / AI Core — € 2.4M (30%)</a:t>
            </a:r>
            <a:endParaRPr lang="en-US" sz="950" dirty="0"/>
          </a:p>
        </p:txBody>
      </p:sp>
      <p:sp>
        <p:nvSpPr>
          <p:cNvPr id="14" name="Shape 12"/>
          <p:cNvSpPr/>
          <p:nvPr/>
        </p:nvSpPr>
        <p:spPr>
          <a:xfrm>
            <a:off x="3108960" y="2761488"/>
            <a:ext cx="201168" cy="201168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383280" y="2734056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FFFFFF"/>
                </a:solidFill>
              </a:rPr>
              <a:t>Engineering Hires — € 1.6M (20%)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3108960" y="3264408"/>
            <a:ext cx="201168" cy="201168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383280" y="3236976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FFFFFF"/>
                </a:solidFill>
              </a:rPr>
              <a:t>Operations — € 0.8M (10%)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5577840" y="1920240"/>
            <a:ext cx="3383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b="1" spc="150" kern="0" dirty="0">
                <a:solidFill>
                  <a:srgbClr val="94A3B8"/>
                </a:solidFill>
              </a:rPr>
              <a:t>18-MONTH MILESTONES</a:t>
            </a:r>
            <a:endParaRPr lang="en-US" sz="800" dirty="0"/>
          </a:p>
        </p:txBody>
      </p:sp>
      <p:sp>
        <p:nvSpPr>
          <p:cNvPr id="19" name="Shape 17"/>
          <p:cNvSpPr/>
          <p:nvPr/>
        </p:nvSpPr>
        <p:spPr>
          <a:xfrm>
            <a:off x="5577840" y="2331720"/>
            <a:ext cx="182880" cy="182880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852160" y="2295144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FFFF"/>
                </a:solidFill>
              </a:rPr>
              <a:t>€ 5M ARR by Q4 2025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5577840" y="2862072"/>
            <a:ext cx="182880" cy="182880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852160" y="2825496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FFFF"/>
                </a:solidFill>
              </a:rPr>
              <a:t>50 enterprise customers</a:t>
            </a:r>
            <a:endParaRPr lang="en-US" sz="1000" dirty="0"/>
          </a:p>
        </p:txBody>
      </p:sp>
      <p:sp>
        <p:nvSpPr>
          <p:cNvPr id="23" name="Shape 21"/>
          <p:cNvSpPr/>
          <p:nvPr/>
        </p:nvSpPr>
        <p:spPr>
          <a:xfrm>
            <a:off x="5577840" y="3392424"/>
            <a:ext cx="182880" cy="182880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5852160" y="3355848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FFFF"/>
                </a:solidFill>
              </a:rPr>
              <a:t>Launch US market (NYC office)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5577840" y="3922776"/>
            <a:ext cx="182880" cy="182880"/>
          </a:xfrm>
          <a:prstGeom prst="ellipse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852160" y="388620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FFFFFF"/>
                </a:solidFill>
              </a:rPr>
              <a:t>Series B ready: Q1 2026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0" y="3977640"/>
            <a:ext cx="5212080" cy="777240"/>
          </a:xfrm>
          <a:prstGeom prst="rect">
            <a:avLst/>
          </a:prstGeom>
          <a:solidFill>
            <a:srgbClr val="FFFFFF">
              <a:alpha val="8000"/>
            </a:srgbClr>
          </a:solidFill>
          <a:ln w="12700">
            <a:solidFill>
              <a:srgbClr val="FFFFFF">
                <a:alpha val="20000"/>
              </a:srgbClr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228600" y="4023360"/>
            <a:ext cx="2743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b="1" dirty="0">
                <a:solidFill>
                  <a:srgbClr val="94A3B8"/>
                </a:solidFill>
              </a:rPr>
              <a:t>PREVIOUS FUNDING</a:t>
            </a:r>
            <a:endParaRPr lang="en-US" sz="750" dirty="0"/>
          </a:p>
        </p:txBody>
      </p:sp>
      <p:sp>
        <p:nvSpPr>
          <p:cNvPr id="29" name="Text 27"/>
          <p:cNvSpPr/>
          <p:nvPr/>
        </p:nvSpPr>
        <p:spPr>
          <a:xfrm>
            <a:off x="228600" y="4270248"/>
            <a:ext cx="4754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FFFFFF"/>
                </a:solidFill>
              </a:rPr>
              <a:t>€ 2.1M Pre-Seed  ·  Backed by Notion Capital, Seedcamp &amp; 4 angels  ·  Closed Oct 2023</a:t>
            </a:r>
            <a:endParaRPr lang="en-US" sz="900" dirty="0"/>
          </a:p>
        </p:txBody>
      </p:sp>
      <p:sp>
        <p:nvSpPr>
          <p:cNvPr id="30" name="Shape 28"/>
          <p:cNvSpPr/>
          <p:nvPr/>
        </p:nvSpPr>
        <p:spPr>
          <a:xfrm>
            <a:off x="0" y="4754880"/>
            <a:ext cx="9144000" cy="388620"/>
          </a:xfrm>
          <a:prstGeom prst="rect">
            <a:avLst/>
          </a:prstGeom>
          <a:solidFill>
            <a:srgbClr val="00BFA5"/>
          </a:solidFill>
          <a:ln w="12700">
            <a:solidFill>
              <a:srgbClr val="00BFA5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274320" y="4773168"/>
            <a:ext cx="8595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0A1628"/>
                </a:solidFill>
              </a:rPr>
              <a:t>Dr Sarah Chen — sarah@contextai.io  |  +44 7700 900 847  |  contextai.io  |  Deck version 3.2 — March 2025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ContextAI — Series A Pitch Deck</dc:title>
  <dc:subject>PptxGenJS Presentation</dc:subject>
  <dc:creator>ContextAI Inc.</dc:creator>
  <cp:lastModifiedBy>ContextAI Inc.</cp:lastModifiedBy>
  <cp:revision>1</cp:revision>
  <dcterms:created xsi:type="dcterms:W3CDTF">2026-03-26T11:02:21Z</dcterms:created>
  <dcterms:modified xsi:type="dcterms:W3CDTF">2026-03-26T11:02:21Z</dcterms:modified>
</cp:coreProperties>
</file>