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f020d77-354a-032d-1f6b-babb4be8876d}">
          <p14:sldIdLst>
            <p14:sldId id="256"/>
            <p14:sldId id="257"/>
            <p14:sldId id="258"/>
          </p14:sldIdLst>
        </p14:section>
        <p14:section name="01 Purpose" id="{ad86b820-95c7-1256-d4a6-b273902fdcae}">
          <p14:sldIdLst>
            <p14:sldId id="259"/>
            <p14:sldId id="260"/>
            <p14:sldId id="261"/>
          </p14:sldIdLst>
        </p14:section>
        <p14:section name="02 Mission" id="{f13866cd-2d08-0118-f57f-7aba564b34cf}">
          <p14:sldIdLst>
            <p14:sldId id="262"/>
            <p14:sldId id="263"/>
            <p14:sldId id="264"/>
          </p14:sldIdLst>
        </p14:section>
        <p14:section name="03 Vision" id="{02bd7a73-c11a-13fc-006f-a3e6e5530ebe}">
          <p14:sldIdLst>
            <p14:sldId id="265"/>
            <p14:sldId id="266"/>
            <p14:sldId id="267"/>
          </p14:sldIdLst>
        </p14:section>
        <p14:section name="04 Core Values" id="{48f37dd5-41b9-3ee9-30c0-353eb6252220}">
          <p14:sldIdLst>
            <p14:sldId id="268"/>
            <p14:sldId id="269"/>
            <p14:sldId id="270"/>
          </p14:sldIdLst>
        </p14:section>
        <p14:section name="05 Goals" id="{919520c1-5389-d3e9-b294-70a838ecd48f}">
          <p14:sldIdLst>
            <p14:sldId id="271"/>
            <p14:sldId id="272"/>
            <p14:sldId id="273"/>
          </p14:sldIdLst>
        </p14:section>
        <p14:section name="06 Strategy" id="{ebbb22af-5391-0ca4-717a-d58594ec7a81}">
          <p14:sldIdLst>
            <p14:sldId id="274"/>
            <p14:sldId id="275"/>
            <p14:sldId id="276"/>
          </p14:sldIdLst>
        </p14:section>
        <p14:section name="07 Operating Principles" id="{de49514f-3ee5-96ae-0d3b-0ba6133669ee}">
          <p14:sldIdLst>
            <p14:sldId id="277"/>
            <p14:sldId id="278"/>
            <p14:sldId id="279"/>
          </p14:sldIdLst>
        </p14:section>
        <p14:section name="08 Metrics" id="{707867dc-f2f9-57e7-e3f2-c73162b90d85}">
          <p14:sldIdLst>
            <p14:sldId id="280"/>
            <p14:sldId id="281"/>
            <p14:sldId id="282"/>
          </p14:sldIdLst>
        </p14:section>
        <p14:section name="Close" id="{7d9b60b3-d8dd-9a5d-942a-c3ab66b84d99}">
          <p14:sldIdLst>
            <p14:sldId id="283"/>
            <p14:sldId id="284"/>
          </p14:sldIdLst>
        </p14:section>
        <p14:section name="FamilyOFX" id="{d589282b-8552-31ab-426c-d645a53f0f73}">
          <p14:sldIdLst>
            <p14:sldId id="285"/>
            <p14:sldId id="286"/>
            <p14:sldId id="2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Companion deck for the FamilyOFX workshop series (familyofx.com/workshops). Each workshop has a briefing slide, a working canvas and an output slide to fill in live or print.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workshop builds on the previous one. Run them in order; keep earlier outputs visible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Materials: post-its, markers, a large wall or flipchart, dot stickers for voting, and this deck (projected or printed A3).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Workshop 1: Purpose (Why you exist). Open by reading the key questions aloud and agreeing the session flow and timings. Prep: come with 2–5 honest motivations. Materials: post-its, markers, a large wall or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brainstorm (15 min): 2–5 ideas each, one per post-it. Cluster (20 min): group similar notes and label them (e.g. Empowerment, Sustainability, Generational Wealth). Discuss (30 min): capture the clusters and their deeper meaning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formula as scaffolding, not a straitjacket. Write 2–3 drafts, combine the strongest phrases, then run the test on the right. Only tick a box when everyone agrees. When agreed, record the purpose in FamilyOFX under Org Settings →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Workshop 2: Mission (What you do). Open by reading the key questions aloud and agreeing the session flow and timings. Prep: review the Purpose statement from Workshop 1; list current activities and stakeholders.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reflection (15 min): 2–3 concise answers per question on post-its. Cluster (20 min) under What / Who / How (e.g. Preservation, Growth, Impact investing). Prioritise (25 min): agree the top three focus areas and check them against the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formula as scaffolding, not a straitjacket. Write 2–3 drafts, combine the strongest phrases, then run the test on the right. Only tick a box when everyone agrees. When agreed, record the mission in FamilyOFX under Org Settings →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Workshop 3: Vision (Where you're going). Open by reading the key questions aloud and agreeing the session flow and timings. Prep: review Purpose and Mission; think about the family's long-term aspirations.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a family newsletter celebrating your achievements 10, 20 and 50 years from now. Each person writes 1–2 headlines per horizon with a short story (20 min), then shares (30 min). Cluster the headlines into themes (15 min) and explore which feel most inspiring and authentic (15 min). Example: ‘Five Generations United: A Model for Family Wealth Stewardship’.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formula as scaffolding, not a straitjacket. Write 2–3 drafts, combine the strongest phrases, then run the test on the right. Only tick a box when everyone agrees. When agreed, record the vision in FamilyOFX under Org Settings →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Workshop 4: Core Values (How you operate). Open by reading the key questions aloud and agreeing the session flow and timings. Prep: review Purpose, Mission and Vision; reflect on the family's existing values and behaviours.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person writes 5–7 values, one per post-it (15 min). Cluster similar ideas, e.g. Transparency and Honesty together, and label each cluster (15 min). Discuss: are these truly core, specific enough to guide behaviour? (20 min). Dot vote down to 3–5 (20 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each selected value write what it means in practice. Example — Stewardship: ‘We take responsibility for preserving and growing wealth for future generations, considering the long-term impact of every action.’ Then reality-test against real scenarios (15 min). Record each value (name, definition, examples) in the FamilyOFX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Workshop 5: Goals (What you aim to achieve). Open by reading the key questions aloud and agreeing the session flow and timings. Prep: review Purpose, Mission, Vision and Values; note current priorities and resource constraints.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brainstorm (20 min): 2–3 measurable goals per category, one per post-it. Examples: ‘Achieve 6% annual portfolio growth’, ‘Establish a succession plan for family leadership’, ‘Don't fight, stay united’. Then cluster into focus areas (15 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clusters and prioritise 3–5 goals by consensus or vote (25 min), applying SMART. For each, define a success metric — e.g. ‘Annualised return of 6% or more over 3 years with maximum 10% drawdown’. Assign an owner and deadline. Backcast (15 min): if the vision is achieved in 10 years, what must be true by year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Workshop 6: Strategy (How you'll win). Open by reading the key questions aloud and agreeing the session flow and timings. Prep: review all outputs so far, especially Goals; consider current capabilities and market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four quadrants on the wall and brainstorm on post-its. Then synthesise (20 min) using the four questions from the briefing slide. Example: strength ‘access to experienced advisors’ + opportunity ‘growth-stage private equity’ → strategy ‘increase PE allocation focused on technology and healthcare’.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vision at the right of the path and work backwards (30 min): if we've achieved this, which strategies got us there? Then turn SWOT insights and backcast steps into initiatives, test them against goals and values (15 min), and rank by impact and feasibility (15 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Workshop 7: Operating Principles (How you work). Open by reading the key questions aloud and agreeing the session flow and timings. Prep: review all outputs to date; list current decision bottlenecks and frictions.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the decision matrix (20 min): small, day-to-day decisions delegated to professionals; large decisions (allocation, new ventures) to committee or family; strategic decisions to the Family Council with external input. Then define each governance body: typical rhythm is Family Council quarterly, Investment Committee monthly, Advisory Board twice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Draft one or two sentences per principle. Example (decision-making): ‘Major financial decisions require Investment Committee approval; daily operations are managed by our adviser with quarterly oversight.’ Example (conflict): ‘Disputes start with direct dialogue; unresolved after 30 days they go to the Family Council; after 60 days an external mediator is engaged.’ Start simple and document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Workshop 8: Metrics (How you'll measure progress). Open by reading the key questions aloud and agreeing the session flow and timings. Prep: review all outputs, especially Goals; note current measurement practices and gaps.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Brainstorm metrics per category (15 min), cluster (15 min) and prioritise 2–3 per category (20 min). Define each: metric, measurement, frequency, owner, target. Examples: ‘7% annualised return over 5 years’ (Investment Committee); ‘90% attendance at quarterly meetings’ (Family Council Chair); ‘Drawdown under 10%’ (CIO).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Agree what each audience sees and when. Typical owners: investment performance and risk — CIO to Investment Committee, monthly; family engagement, governance, philanthropy — Family Council, quarterly. Review metrics quarterly (still relevant? driving the right behaviour?) and evolve them annually.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Summarise each workshop's agreed output in a sentence or two. This page becomes the reference for every future decision; record the full versions in FamilyOFX under Org Settings →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Bridge from the workshops to the platform: the outputs live in Org Settings → Constitution, so the AI assistant can check deals and decisions against them. Demo the holdings view if time allows.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 FamilyOFX as one private system for investments, documents, relationships and costs. The point: you no longer need a very large fortune to run a proper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single family offices can sign up directly; multi-family offices and fund houses should get in touch about a parent workspace.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515600" cy="146304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endParaRPr lang="en-US" sz="4800" dirty="0"/>
          </a:p>
        </p:txBody>
      </p:sp>
      <p:sp>
        <p:nvSpPr>
          <p:cNvPr id="3" name="Text 0"/>
          <p:cNvSpPr/>
          <p:nvPr>
            <p:ph idx="101" type="body" hasCustomPrompt="1"/>
          </p:nvPr>
        </p:nvSpPr>
        <p:spPr>
          <a:xfrm>
            <a:off x="731520" y="3520440"/>
            <a:ext cx="9601200" cy="822960"/>
          </a:xfrm>
          <a:prstGeom prst="rect">
            <a:avLst/>
          </a:prstGeom>
          <a:noFill/>
          <a:ln/>
        </p:spPr>
        <p:txBody>
          <a:bodyPr wrap="square" rtlCol="0"/>
          <a:lstStyle>
            <a:lvl1pPr algn="l" indent="0" marL="0">
              <a:buNone/>
              <a:defRPr lang="en-US" sz="2000" dirty="0">
                <a:solidFill>
                  <a:schemeClr val="accent5"/>
                </a:solidFill>
              </a:defRPr>
            </a:lvl1pPr>
          </a:lstStyle>
          <a:p>
            <a:pPr algn="l"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9326880" cy="64008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endParaRPr lang="en-US" sz="3200" dirty="0"/>
          </a:p>
        </p:txBody>
      </p:sp>
      <p:pic>
        <p:nvPicPr>
          <p:cNvPr id="3" name="Image 0" descr="FamilyOFX">    </p:cNvPr>
          <p:cNvPicPr>
            <a:picLocks noChangeAspect="1"/>
          </p:cNvPicPr>
          <p:nvPr/>
        </p:nvPicPr>
        <p:blipFill>
          <a:blip r:embed="rId1"/>
          <a:stretch>
            <a:fillRect/>
          </a:stretch>
        </p:blipFill>
        <p:spPr>
          <a:xfrm>
            <a:off x="457200" y="6446520"/>
            <a:ext cx="932573" cy="173736"/>
          </a:xfrm>
          <a:prstGeom prst="rect">
            <a:avLst/>
          </a:prstGeom>
        </p:spPr>
      </p:pic>
      <p:sp>
        <p:nvSpPr>
          <p:cNvPr id="4" name="Text 0"/>
          <p:cNvSpPr/>
          <p:nvPr/>
        </p:nvSpPr>
        <p:spPr>
          <a:xfrm>
            <a:off x="1554480" y="6400800"/>
            <a:ext cx="5486400" cy="274320"/>
          </a:xfrm>
          <a:prstGeom prst="rect">
            <a:avLst/>
          </a:prstGeom>
          <a:noFill/>
          <a:ln/>
        </p:spPr>
        <p:txBody>
          <a:bodyPr wrap="square" lIns="0" tIns="0" rIns="0" bIns="0" rtlCol="0" anchor="ctr"/>
          <a:lstStyle/>
          <a:p>
            <a:pPr indent="0" marL="0">
              <a:buNone/>
            </a:pPr>
            <a:r>
              <a:rPr lang="en-US" sz="1000" dirty="0">
                <a:solidFill>
                  <a:schemeClr val="accent6"/>
                </a:solidFill>
              </a:rPr>
              <a:t>Family Office Strategic Planning Series</a:t>
            </a:r>
            <a:endParaRPr lang="en-US" sz="10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Workshop Cont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endParaRPr lang="en-US" sz="3200" dirty="0"/>
          </a:p>
        </p:txBody>
      </p:sp>
      <p:pic>
        <p:nvPicPr>
          <p:cNvPr id="3" name="Image 0" descr="FamilyOFX">    </p:cNvPr>
          <p:cNvPicPr>
            <a:picLocks noChangeAspect="1"/>
          </p:cNvPicPr>
          <p:nvPr/>
        </p:nvPicPr>
        <p:blipFill>
          <a:blip r:embed="rId1"/>
          <a:stretch>
            <a:fillRect/>
          </a:stretch>
        </p:blipFill>
        <p:spPr>
          <a:xfrm>
            <a:off x="457200" y="6446520"/>
            <a:ext cx="932573" cy="173736"/>
          </a:xfrm>
          <a:prstGeom prst="rect">
            <a:avLst/>
          </a:prstGeom>
        </p:spPr>
      </p:pic>
      <p:sp>
        <p:nvSpPr>
          <p:cNvPr id="4" name="Text 0"/>
          <p:cNvSpPr/>
          <p:nvPr/>
        </p:nvSpPr>
        <p:spPr>
          <a:xfrm>
            <a:off x="1554480" y="6400800"/>
            <a:ext cx="5486400" cy="274320"/>
          </a:xfrm>
          <a:prstGeom prst="rect">
            <a:avLst/>
          </a:prstGeom>
          <a:noFill/>
          <a:ln/>
        </p:spPr>
        <p:txBody>
          <a:bodyPr wrap="square" lIns="0" tIns="0" rIns="0" bIns="0" rtlCol="0" anchor="ctr"/>
          <a:lstStyle/>
          <a:p>
            <a:pPr indent="0" marL="0">
              <a:buNone/>
            </a:pPr>
            <a:r>
              <a:rPr lang="en-US" sz="1000" dirty="0">
                <a:solidFill>
                  <a:schemeClr val="accent6"/>
                </a:solidFill>
              </a:rPr>
              <a:t>Family Office Strategic Planning Series</a:t>
            </a:r>
            <a:endParaRPr lang="en-US" sz="10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Workshop Intro">
    <p:bg>
      <p:bgPr>
        <a:solidFill>
          <a:schemeClr val="bg2"/>
        </a:solidFill>
      </p:bgPr>
    </p:bg>
    <p:spTree>
      <p:nvGrpSpPr>
        <p:cNvPr id="1" name=""/>
        <p:cNvGrpSpPr/>
        <p:nvPr/>
      </p:nvGrpSpPr>
      <p:grpSpPr>
        <a:xfrm>
          <a:off x="0" y="0"/>
          <a:ext cx="0" cy="0"/>
          <a:chOff x="0" y="0"/>
          <a:chExt cx="0" cy="0"/>
        </a:xfrm>
      </p:grpSpPr>
      <p:sp>
        <p:nvSpPr>
          <p:cNvPr id="2" name="Shape 0"/>
          <p:cNvSpPr/>
          <p:nvPr/>
        </p:nvSpPr>
        <p:spPr>
          <a:xfrm>
            <a:off x="0" y="0"/>
            <a:ext cx="4480560" cy="6858000"/>
          </a:xfrm>
          <a:prstGeom prst="rect">
            <a:avLst/>
          </a:prstGeom>
          <a:solidFill>
            <a:schemeClr val="tx1"/>
          </a:solidFill>
          <a:ln w="12700">
            <a:solidFill>
              <a:schemeClr val="tx1"/>
            </a:solidFill>
            <a:prstDash val="solid"/>
          </a:ln>
        </p:spPr>
      </p:sp>
      <p:sp>
        <p:nvSpPr>
          <p:cNvPr id="3" name="Text 1"/>
          <p:cNvSpPr/>
          <p:nvPr>
            <p:ph idx="101" type="title" hasCustomPrompt="1"/>
          </p:nvPr>
        </p:nvSpPr>
        <p:spPr>
          <a:xfrm>
            <a:off x="548640" y="1783080"/>
            <a:ext cx="3566160" cy="109728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
        <p:nvSpPr>
          <p:cNvPr id="4" name="Text 1"/>
          <p:cNvSpPr/>
          <p:nvPr>
            <p:ph idx="102" type="body" hasCustomPrompt="1"/>
          </p:nvPr>
        </p:nvSpPr>
        <p:spPr>
          <a:xfrm>
            <a:off x="548640" y="2880360"/>
            <a:ext cx="3566160" cy="457200"/>
          </a:xfrm>
          <a:prstGeom prst="rect">
            <a:avLst/>
          </a:prstGeom>
          <a:noFill/>
          <a:ln/>
        </p:spPr>
        <p:txBody>
          <a:bodyPr wrap="square" rtlCol="0"/>
          <a:lstStyle>
            <a:lvl1pPr algn="l" indent="0" marL="0">
              <a:buNone/>
              <a:defRPr lang="en-US" sz="2000" i="1" dirty="0">
                <a:solidFill>
                  <a:schemeClr val="accent5"/>
                </a:solidFill>
              </a:defRPr>
            </a:lvl1pPr>
          </a:lstStyle>
          <a:p>
            <a:pPr algn="l" indent="0" marL="0">
              <a:buNone/>
            </a:pPr>
            <a:endParaRPr lang="en-US" sz="2000" dirty="0"/>
          </a:p>
        </p:txBody>
      </p:sp>
      <p:pic>
        <p:nvPicPr>
          <p:cNvPr id="5" name="Image 0" descr="FamilyOFX">    </p:cNvPr>
          <p:cNvPicPr>
            <a:picLocks noChangeAspect="1"/>
          </p:cNvPicPr>
          <p:nvPr/>
        </p:nvPicPr>
        <p:blipFill>
          <a:blip r:embed="rId1"/>
          <a:stretch>
            <a:fillRect/>
          </a:stretch>
        </p:blipFill>
        <p:spPr>
          <a:xfrm>
            <a:off x="4937760" y="6446520"/>
            <a:ext cx="932573" cy="173736"/>
          </a:xfrm>
          <a:prstGeom prst="rect">
            <a:avLst/>
          </a:prstGeom>
        </p:spPr>
      </p:pic>
      <p:sp>
        <p:nvSpPr>
          <p:cNvPr id="6" name="Text 1"/>
          <p:cNvSpPr/>
          <p:nvPr/>
        </p:nvSpPr>
        <p:spPr>
          <a:xfrm>
            <a:off x="6035040" y="6400800"/>
            <a:ext cx="5486400" cy="274320"/>
          </a:xfrm>
          <a:prstGeom prst="rect">
            <a:avLst/>
          </a:prstGeom>
          <a:noFill/>
          <a:ln/>
        </p:spPr>
        <p:txBody>
          <a:bodyPr wrap="square" lIns="0" tIns="0" rIns="0" bIns="0" rtlCol="0" anchor="ctr"/>
          <a:lstStyle/>
          <a:p>
            <a:pPr indent="0" marL="0">
              <a:buNone/>
            </a:pPr>
            <a:r>
              <a:rPr lang="en-US" sz="1000" dirty="0">
                <a:solidFill>
                  <a:schemeClr val="accent6"/>
                </a:solidFill>
              </a:rPr>
              <a:t>Family Office Strategic Planning Series</a:t>
            </a:r>
            <a:endParaRPr lang="en-US" sz="10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slideLayout" Target="../slideLayouts/slideLayout3.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image" Target="../media/image-31-5.png"/><Relationship Id="rId6" Type="http://schemas.openxmlformats.org/officeDocument/2006/relationships/slideLayout" Target="../slideLayouts/slideLayout3.xml"/><Relationship Id="rId7"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5" Type="http://schemas.openxmlformats.org/officeDocument/2006/relationships/hyperlink" Target="https://familyofx.com" TargetMode="External"/><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image" Target="../media/image-32-4.png"/><Relationship Id="rId6" Type="http://schemas.openxmlformats.org/officeDocument/2006/relationships/slideLayout" Target="../slideLayouts/slideLayout2.xml"/><Relationship Id="rId7"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515600" cy="1463040"/>
          </a:xfrm>
          <a:prstGeom prst="rect">
            <a:avLst/>
          </a:prstGeom>
          <a:noFill/>
          <a:ln/>
        </p:spPr>
        <p:txBody>
          <a:bodyPr wrap="square" lIns="0" tIns="0" rIns="0" bIns="0" rtlCol="0" anchor="b"/>
          <a:lstStyle/>
          <a:p>
            <a:pPr algn="l" indent="0" marL="0">
              <a:buNone/>
            </a:pPr>
            <a:r>
              <a:rPr lang="en-US" sz="4800" b="1" dirty="0">
                <a:solidFill>
                  <a:schemeClr val="bg1"/>
                </a:solidFill>
              </a:rPr>
              <a:t>Family Office Strategic Planning</a:t>
            </a:r>
            <a:endParaRPr lang="en-US" sz="4800" dirty="0"/>
          </a:p>
        </p:txBody>
      </p:sp>
      <p:sp>
        <p:nvSpPr>
          <p:cNvPr id="3" name="Text 0"/>
          <p:cNvSpPr/>
          <p:nvPr>
            <p:ph idx="101" type="body" hasCustomPrompt="1"/>
          </p:nvPr>
        </p:nvSpPr>
        <p:spPr>
          <a:xfrm>
            <a:off x="731520" y="3520440"/>
            <a:ext cx="9601200" cy="822960"/>
          </a:xfrm>
          <a:prstGeom prst="rect">
            <a:avLst/>
          </a:prstGeom>
          <a:noFill/>
          <a:ln/>
        </p:spPr>
        <p:txBody>
          <a:bodyPr wrap="square" lIns="0" tIns="0" rIns="0" bIns="0" rtlCol="0" anchor="t"/>
          <a:lstStyle/>
          <a:p>
            <a:pPr algn="l" indent="0" marL="0">
              <a:buNone/>
            </a:pPr>
            <a:r>
              <a:rPr lang="en-US" sz="2000" dirty="0">
                <a:solidFill>
                  <a:schemeClr val="accent5"/>
                </a:solidFill>
              </a:rPr>
              <a:t>Workshop series — eight sessions to align purpose, direction and governance</a:t>
            </a:r>
            <a:endParaRPr lang="en-US" sz="2000" dirty="0"/>
          </a:p>
        </p:txBody>
      </p:sp>
      <p:pic>
        <p:nvPicPr>
          <p:cNvPr id="4" name="Image 0" descr="FamilyOFX">    </p:cNvPr>
          <p:cNvPicPr>
            <a:picLocks noChangeAspect="1"/>
          </p:cNvPicPr>
          <p:nvPr/>
        </p:nvPicPr>
        <p:blipFill>
          <a:blip r:embed="rId1"/>
          <a:stretch>
            <a:fillRect/>
          </a:stretch>
        </p:blipFill>
        <p:spPr>
          <a:xfrm>
            <a:off x="731520" y="594360"/>
            <a:ext cx="2454139" cy="457200"/>
          </a:xfrm>
          <a:prstGeom prst="rect">
            <a:avLst/>
          </a:prstGeom>
        </p:spPr>
      </p:pic>
      <p:sp>
        <p:nvSpPr>
          <p:cNvPr id="5" name="Text 2"/>
          <p:cNvSpPr txBox="1"/>
          <p:nvPr/>
        </p:nvSpPr>
        <p:spPr>
          <a:xfrm>
            <a:off x="3383280" y="704088"/>
            <a:ext cx="4572000" cy="274320"/>
          </a:xfrm>
          <a:prstGeom prst="rect">
            <a:avLst/>
          </a:prstGeom>
          <a:noFill/>
          <a:ln/>
        </p:spPr>
        <p:txBody>
          <a:bodyPr wrap="square" lIns="0" tIns="0" rIns="0" bIns="0" rtlCol="0" anchor="t"/>
          <a:lstStyle/>
          <a:p>
            <a:pPr indent="0" marL="0">
              <a:buNone/>
            </a:pPr>
            <a:r>
              <a:rPr lang="en-US" sz="1200" b="1" spc="300" kern="0" dirty="0">
                <a:solidFill>
                  <a:schemeClr val="accent3"/>
                </a:solidFill>
              </a:rPr>
              <a:t>WORKSHOP COMPANION</a:t>
            </a:r>
            <a:endParaRPr lang="en-US" sz="1200" dirty="0"/>
          </a:p>
        </p:txBody>
      </p:sp>
      <p:sp>
        <p:nvSpPr>
          <p:cNvPr id="6" name="Workshop 1 marker"/>
          <p:cNvSpPr/>
          <p:nvPr/>
        </p:nvSpPr>
        <p:spPr>
          <a:xfrm>
            <a:off x="731520" y="4937760"/>
            <a:ext cx="457200" cy="457200"/>
          </a:xfrm>
          <a:prstGeom prst="ellipse">
            <a:avLst/>
          </a:prstGeom>
          <a:solidFill>
            <a:schemeClr val="tx1"/>
          </a:solidFill>
          <a:ln w="15875">
            <a:solidFill>
              <a:schemeClr val="accent1"/>
            </a:solidFill>
            <a:prstDash val="solid"/>
          </a:ln>
        </p:spPr>
      </p:sp>
      <p:sp>
        <p:nvSpPr>
          <p:cNvPr id="7" name="Text 4"/>
          <p:cNvSpPr txBox="1"/>
          <p:nvPr/>
        </p:nvSpPr>
        <p:spPr>
          <a:xfrm>
            <a:off x="731520" y="493776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1</a:t>
            </a:r>
            <a:endParaRPr lang="en-US" sz="1600" dirty="0"/>
          </a:p>
        </p:txBody>
      </p:sp>
      <p:sp>
        <p:nvSpPr>
          <p:cNvPr id="8" name="Workshop 2 marker"/>
          <p:cNvSpPr/>
          <p:nvPr/>
        </p:nvSpPr>
        <p:spPr>
          <a:xfrm>
            <a:off x="1417320" y="4937760"/>
            <a:ext cx="457200" cy="457200"/>
          </a:xfrm>
          <a:prstGeom prst="ellipse">
            <a:avLst/>
          </a:prstGeom>
          <a:solidFill>
            <a:schemeClr val="tx1"/>
          </a:solidFill>
          <a:ln w="15875">
            <a:solidFill>
              <a:schemeClr val="accent1"/>
            </a:solidFill>
            <a:prstDash val="solid"/>
          </a:ln>
        </p:spPr>
      </p:sp>
      <p:sp>
        <p:nvSpPr>
          <p:cNvPr id="9" name="Text 6"/>
          <p:cNvSpPr txBox="1"/>
          <p:nvPr/>
        </p:nvSpPr>
        <p:spPr>
          <a:xfrm>
            <a:off x="1417320" y="493776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2</a:t>
            </a:r>
            <a:endParaRPr lang="en-US" sz="1600" dirty="0"/>
          </a:p>
        </p:txBody>
      </p:sp>
      <p:sp>
        <p:nvSpPr>
          <p:cNvPr id="10" name="Workshop 3 marker"/>
          <p:cNvSpPr/>
          <p:nvPr/>
        </p:nvSpPr>
        <p:spPr>
          <a:xfrm>
            <a:off x="2103120" y="4937760"/>
            <a:ext cx="457200" cy="457200"/>
          </a:xfrm>
          <a:prstGeom prst="ellipse">
            <a:avLst/>
          </a:prstGeom>
          <a:solidFill>
            <a:schemeClr val="tx1"/>
          </a:solidFill>
          <a:ln w="15875">
            <a:solidFill>
              <a:schemeClr val="accent1"/>
            </a:solidFill>
            <a:prstDash val="solid"/>
          </a:ln>
        </p:spPr>
      </p:sp>
      <p:sp>
        <p:nvSpPr>
          <p:cNvPr id="11" name="Text 8"/>
          <p:cNvSpPr txBox="1"/>
          <p:nvPr/>
        </p:nvSpPr>
        <p:spPr>
          <a:xfrm>
            <a:off x="2103120" y="493776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3</a:t>
            </a:r>
            <a:endParaRPr lang="en-US" sz="1600" dirty="0"/>
          </a:p>
        </p:txBody>
      </p:sp>
      <p:sp>
        <p:nvSpPr>
          <p:cNvPr id="12" name="Workshop 4 marker"/>
          <p:cNvSpPr/>
          <p:nvPr/>
        </p:nvSpPr>
        <p:spPr>
          <a:xfrm>
            <a:off x="2788920" y="4937760"/>
            <a:ext cx="457200" cy="457200"/>
          </a:xfrm>
          <a:prstGeom prst="ellipse">
            <a:avLst/>
          </a:prstGeom>
          <a:solidFill>
            <a:schemeClr val="tx1"/>
          </a:solidFill>
          <a:ln w="15875">
            <a:solidFill>
              <a:schemeClr val="accent1"/>
            </a:solidFill>
            <a:prstDash val="solid"/>
          </a:ln>
        </p:spPr>
      </p:sp>
      <p:sp>
        <p:nvSpPr>
          <p:cNvPr id="13" name="Text 10"/>
          <p:cNvSpPr txBox="1"/>
          <p:nvPr/>
        </p:nvSpPr>
        <p:spPr>
          <a:xfrm>
            <a:off x="2788920" y="493776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4</a:t>
            </a:r>
            <a:endParaRPr lang="en-US" sz="1600" dirty="0"/>
          </a:p>
        </p:txBody>
      </p:sp>
      <p:sp>
        <p:nvSpPr>
          <p:cNvPr id="14" name="Workshop 5 marker"/>
          <p:cNvSpPr/>
          <p:nvPr/>
        </p:nvSpPr>
        <p:spPr>
          <a:xfrm>
            <a:off x="3474720" y="4937760"/>
            <a:ext cx="457200" cy="457200"/>
          </a:xfrm>
          <a:prstGeom prst="ellipse">
            <a:avLst/>
          </a:prstGeom>
          <a:solidFill>
            <a:schemeClr val="tx1"/>
          </a:solidFill>
          <a:ln w="15875">
            <a:solidFill>
              <a:schemeClr val="accent1"/>
            </a:solidFill>
            <a:prstDash val="solid"/>
          </a:ln>
        </p:spPr>
      </p:sp>
      <p:sp>
        <p:nvSpPr>
          <p:cNvPr id="15" name="Text 12"/>
          <p:cNvSpPr txBox="1"/>
          <p:nvPr/>
        </p:nvSpPr>
        <p:spPr>
          <a:xfrm>
            <a:off x="3474720" y="493776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5</a:t>
            </a:r>
            <a:endParaRPr lang="en-US" sz="1600" dirty="0"/>
          </a:p>
        </p:txBody>
      </p:sp>
      <p:sp>
        <p:nvSpPr>
          <p:cNvPr id="16" name="Workshop 6 marker"/>
          <p:cNvSpPr/>
          <p:nvPr/>
        </p:nvSpPr>
        <p:spPr>
          <a:xfrm>
            <a:off x="4160520" y="4937760"/>
            <a:ext cx="457200" cy="457200"/>
          </a:xfrm>
          <a:prstGeom prst="ellipse">
            <a:avLst/>
          </a:prstGeom>
          <a:solidFill>
            <a:schemeClr val="tx1"/>
          </a:solidFill>
          <a:ln w="15875">
            <a:solidFill>
              <a:schemeClr val="accent1"/>
            </a:solidFill>
            <a:prstDash val="solid"/>
          </a:ln>
        </p:spPr>
      </p:sp>
      <p:sp>
        <p:nvSpPr>
          <p:cNvPr id="17" name="Text 14"/>
          <p:cNvSpPr txBox="1"/>
          <p:nvPr/>
        </p:nvSpPr>
        <p:spPr>
          <a:xfrm>
            <a:off x="4160520" y="493776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6</a:t>
            </a:r>
            <a:endParaRPr lang="en-US" sz="1600" dirty="0"/>
          </a:p>
        </p:txBody>
      </p:sp>
      <p:sp>
        <p:nvSpPr>
          <p:cNvPr id="18" name="Workshop 7 marker"/>
          <p:cNvSpPr/>
          <p:nvPr/>
        </p:nvSpPr>
        <p:spPr>
          <a:xfrm>
            <a:off x="4846320" y="4937760"/>
            <a:ext cx="457200" cy="457200"/>
          </a:xfrm>
          <a:prstGeom prst="ellipse">
            <a:avLst/>
          </a:prstGeom>
          <a:solidFill>
            <a:schemeClr val="tx1"/>
          </a:solidFill>
          <a:ln w="15875">
            <a:solidFill>
              <a:schemeClr val="accent1"/>
            </a:solidFill>
            <a:prstDash val="solid"/>
          </a:ln>
        </p:spPr>
      </p:sp>
      <p:sp>
        <p:nvSpPr>
          <p:cNvPr id="19" name="Text 16"/>
          <p:cNvSpPr txBox="1"/>
          <p:nvPr/>
        </p:nvSpPr>
        <p:spPr>
          <a:xfrm>
            <a:off x="4846320" y="493776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7</a:t>
            </a:r>
            <a:endParaRPr lang="en-US" sz="1600" dirty="0"/>
          </a:p>
        </p:txBody>
      </p:sp>
      <p:sp>
        <p:nvSpPr>
          <p:cNvPr id="20" name="Workshop 8 marker"/>
          <p:cNvSpPr/>
          <p:nvPr/>
        </p:nvSpPr>
        <p:spPr>
          <a:xfrm>
            <a:off x="5532120" y="4937760"/>
            <a:ext cx="457200" cy="457200"/>
          </a:xfrm>
          <a:prstGeom prst="ellipse">
            <a:avLst/>
          </a:prstGeom>
          <a:solidFill>
            <a:schemeClr val="tx1"/>
          </a:solidFill>
          <a:ln w="15875">
            <a:solidFill>
              <a:schemeClr val="accent1"/>
            </a:solidFill>
            <a:prstDash val="solid"/>
          </a:ln>
        </p:spPr>
      </p:sp>
      <p:sp>
        <p:nvSpPr>
          <p:cNvPr id="21" name="Text 18"/>
          <p:cNvSpPr txBox="1"/>
          <p:nvPr/>
        </p:nvSpPr>
        <p:spPr>
          <a:xfrm>
            <a:off x="5532120" y="493776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8</a:t>
            </a:r>
            <a:endParaRPr lang="en-US" sz="1600" dirty="0"/>
          </a:p>
        </p:txBody>
      </p:sp>
      <p:sp>
        <p:nvSpPr>
          <p:cNvPr id="22" name="Text 19"/>
          <p:cNvSpPr txBox="1"/>
          <p:nvPr/>
        </p:nvSpPr>
        <p:spPr>
          <a:xfrm>
            <a:off x="731520" y="5577840"/>
            <a:ext cx="10515600" cy="320040"/>
          </a:xfrm>
          <a:prstGeom prst="rect">
            <a:avLst/>
          </a:prstGeom>
          <a:noFill/>
          <a:ln/>
        </p:spPr>
        <p:txBody>
          <a:bodyPr wrap="square" lIns="0" tIns="0" rIns="0" bIns="0" rtlCol="0" anchor="t"/>
          <a:lstStyle/>
          <a:p>
            <a:pPr indent="0" marL="0">
              <a:buNone/>
            </a:pPr>
            <a:r>
              <a:rPr lang="en-US" sz="1400" dirty="0">
                <a:solidFill>
                  <a:schemeClr val="accent3"/>
                </a:solidFill>
              </a:rPr>
              <a:t>Purpose  ·  Mission  ·  Vision  ·  Values  ·  Goals  ·  Strategy  ·  Operating principles  ·  Metrics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9326880" cy="640080"/>
          </a:xfrm>
          <a:prstGeom prst="rect">
            <a:avLst/>
          </a:prstGeom>
          <a:noFill/>
          <a:ln/>
        </p:spPr>
        <p:txBody>
          <a:bodyPr wrap="square" lIns="0" tIns="0" rIns="0" bIns="0" rtlCol="0" anchor="ctr"/>
          <a:lstStyle/>
          <a:p>
            <a:pPr algn="l" indent="0" marL="0">
              <a:buNone/>
            </a:pPr>
            <a:r>
              <a:rPr lang="en-US" sz="3200" b="1" dirty="0">
                <a:solidFill>
                  <a:schemeClr val="tx1"/>
                </a:solidFill>
              </a:rPr>
              <a:t>Eight workshops, one framework</a:t>
            </a:r>
            <a:endParaRPr lang="en-US" sz="3200" dirty="0"/>
          </a:p>
        </p:txBody>
      </p:sp>
      <p:sp>
        <p:nvSpPr>
          <p:cNvPr id="3" name="Tile Purpose"/>
          <p:cNvSpPr/>
          <p:nvPr/>
        </p:nvSpPr>
        <p:spPr>
          <a:xfrm>
            <a:off x="457200" y="1280160"/>
            <a:ext cx="2682164" cy="2331720"/>
          </a:xfrm>
          <a:prstGeom prst="roundRect">
            <a:avLst>
              <a:gd name="adj" fmla="val 2353"/>
            </a:avLst>
          </a:prstGeom>
          <a:solidFill>
            <a:schemeClr val="bg1"/>
          </a:solidFill>
          <a:ln w="9525">
            <a:solidFill>
              <a:schemeClr val="accent4"/>
            </a:solidFill>
            <a:prstDash val="solid"/>
          </a:ln>
        </p:spPr>
      </p:sp>
      <p:sp>
        <p:nvSpPr>
          <p:cNvPr id="4" name="Shape 2"/>
          <p:cNvSpPr/>
          <p:nvPr/>
        </p:nvSpPr>
        <p:spPr>
          <a:xfrm>
            <a:off x="685800" y="1508760"/>
            <a:ext cx="502920" cy="502920"/>
          </a:xfrm>
          <a:prstGeom prst="ellipse">
            <a:avLst/>
          </a:prstGeom>
          <a:solidFill>
            <a:schemeClr val="accent1"/>
          </a:solidFill>
          <a:ln w="12700">
            <a:solidFill>
              <a:schemeClr val="accent1"/>
            </a:solidFill>
            <a:prstDash val="solid"/>
          </a:ln>
        </p:spPr>
      </p:sp>
      <p:sp>
        <p:nvSpPr>
          <p:cNvPr id="5" name="Text 3"/>
          <p:cNvSpPr txBox="1"/>
          <p:nvPr/>
        </p:nvSpPr>
        <p:spPr>
          <a:xfrm>
            <a:off x="685800" y="1508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1</a:t>
            </a:r>
            <a:endParaRPr lang="en-US" sz="1800" dirty="0"/>
          </a:p>
        </p:txBody>
      </p:sp>
      <p:sp>
        <p:nvSpPr>
          <p:cNvPr id="6" name="Text 4"/>
          <p:cNvSpPr txBox="1"/>
          <p:nvPr/>
        </p:nvSpPr>
        <p:spPr>
          <a:xfrm>
            <a:off x="685800" y="2057400"/>
            <a:ext cx="2224964" cy="685800"/>
          </a:xfrm>
          <a:prstGeom prst="rect">
            <a:avLst/>
          </a:prstGeom>
          <a:noFill/>
          <a:ln/>
        </p:spPr>
        <p:txBody>
          <a:bodyPr wrap="square" lIns="0" tIns="0" rIns="0" bIns="0" rtlCol="0" anchor="b"/>
          <a:lstStyle/>
          <a:p>
            <a:pPr indent="0" marL="0">
              <a:buNone/>
            </a:pPr>
            <a:r>
              <a:rPr lang="en-US" sz="2200" b="1" dirty="0">
                <a:solidFill>
                  <a:schemeClr val="tx1"/>
                </a:solidFill>
                <a:latin typeface="+mj-lt" pitchFamily="34" charset="0"/>
                <a:ea typeface="+mj-lt" pitchFamily="34" charset="-122"/>
                <a:cs typeface="+mj-lt" pitchFamily="34" charset="-120"/>
              </a:rPr>
              <a:t>Purpose</a:t>
            </a:r>
            <a:endParaRPr lang="en-US" sz="2200" dirty="0"/>
          </a:p>
        </p:txBody>
      </p:sp>
      <p:sp>
        <p:nvSpPr>
          <p:cNvPr id="7" name="Text 5"/>
          <p:cNvSpPr txBox="1"/>
          <p:nvPr/>
        </p:nvSpPr>
        <p:spPr>
          <a:xfrm>
            <a:off x="685800" y="2779776"/>
            <a:ext cx="2224964" cy="457200"/>
          </a:xfrm>
          <a:prstGeom prst="rect">
            <a:avLst/>
          </a:prstGeom>
          <a:noFill/>
          <a:ln/>
        </p:spPr>
        <p:txBody>
          <a:bodyPr wrap="square" lIns="0" tIns="0" rIns="0" bIns="0" rtlCol="0" anchor="t"/>
          <a:lstStyle/>
          <a:p>
            <a:pPr indent="0" marL="0">
              <a:buNone/>
            </a:pPr>
            <a:r>
              <a:rPr lang="en-US" sz="1500" dirty="0">
                <a:solidFill>
                  <a:schemeClr val="tx2"/>
                </a:solidFill>
              </a:rPr>
              <a:t>Why you exist</a:t>
            </a:r>
            <a:endParaRPr lang="en-US" sz="1500" dirty="0"/>
          </a:p>
        </p:txBody>
      </p:sp>
      <p:sp>
        <p:nvSpPr>
          <p:cNvPr id="8" name="Text 6"/>
          <p:cNvSpPr txBox="1"/>
          <p:nvPr/>
        </p:nvSpPr>
        <p:spPr>
          <a:xfrm>
            <a:off x="685800" y="3319272"/>
            <a:ext cx="2224964" cy="228600"/>
          </a:xfrm>
          <a:prstGeom prst="rect">
            <a:avLst/>
          </a:prstGeom>
          <a:noFill/>
          <a:ln/>
        </p:spPr>
        <p:txBody>
          <a:bodyPr wrap="square" lIns="0" tIns="0" rIns="0" bIns="0" rtlCol="0" anchor="t"/>
          <a:lstStyle/>
          <a:p>
            <a:pPr indent="0" marL="0">
              <a:buNone/>
            </a:pPr>
            <a:r>
              <a:rPr lang="en-US" sz="1100" b="1" spc="200" kern="0" dirty="0">
                <a:solidFill>
                  <a:schemeClr val="accent2"/>
                </a:solidFill>
              </a:rPr>
              <a:t>FOUNDATION</a:t>
            </a:r>
            <a:endParaRPr lang="en-US" sz="1100" dirty="0"/>
          </a:p>
        </p:txBody>
      </p:sp>
      <p:sp>
        <p:nvSpPr>
          <p:cNvPr id="9" name="Tile Mission"/>
          <p:cNvSpPr/>
          <p:nvPr/>
        </p:nvSpPr>
        <p:spPr>
          <a:xfrm>
            <a:off x="3322244" y="1280160"/>
            <a:ext cx="2682164" cy="2331720"/>
          </a:xfrm>
          <a:prstGeom prst="roundRect">
            <a:avLst>
              <a:gd name="adj" fmla="val 2353"/>
            </a:avLst>
          </a:prstGeom>
          <a:solidFill>
            <a:schemeClr val="bg1"/>
          </a:solidFill>
          <a:ln w="9525">
            <a:solidFill>
              <a:schemeClr val="accent4"/>
            </a:solidFill>
            <a:prstDash val="solid"/>
          </a:ln>
        </p:spPr>
      </p:sp>
      <p:sp>
        <p:nvSpPr>
          <p:cNvPr id="10" name="Shape 8"/>
          <p:cNvSpPr/>
          <p:nvPr/>
        </p:nvSpPr>
        <p:spPr>
          <a:xfrm>
            <a:off x="3550844" y="1508760"/>
            <a:ext cx="502920" cy="502920"/>
          </a:xfrm>
          <a:prstGeom prst="ellipse">
            <a:avLst/>
          </a:prstGeom>
          <a:solidFill>
            <a:schemeClr val="accent1"/>
          </a:solidFill>
          <a:ln w="12700">
            <a:solidFill>
              <a:schemeClr val="accent1"/>
            </a:solidFill>
            <a:prstDash val="solid"/>
          </a:ln>
        </p:spPr>
      </p:sp>
      <p:sp>
        <p:nvSpPr>
          <p:cNvPr id="11" name="Text 9"/>
          <p:cNvSpPr txBox="1"/>
          <p:nvPr/>
        </p:nvSpPr>
        <p:spPr>
          <a:xfrm>
            <a:off x="3550844" y="1508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2</a:t>
            </a:r>
            <a:endParaRPr lang="en-US" sz="1800" dirty="0"/>
          </a:p>
        </p:txBody>
      </p:sp>
      <p:sp>
        <p:nvSpPr>
          <p:cNvPr id="12" name="Text 10"/>
          <p:cNvSpPr txBox="1"/>
          <p:nvPr/>
        </p:nvSpPr>
        <p:spPr>
          <a:xfrm>
            <a:off x="3550844" y="2057400"/>
            <a:ext cx="2224964" cy="685800"/>
          </a:xfrm>
          <a:prstGeom prst="rect">
            <a:avLst/>
          </a:prstGeom>
          <a:noFill/>
          <a:ln/>
        </p:spPr>
        <p:txBody>
          <a:bodyPr wrap="square" lIns="0" tIns="0" rIns="0" bIns="0" rtlCol="0" anchor="b"/>
          <a:lstStyle/>
          <a:p>
            <a:pPr indent="0" marL="0">
              <a:buNone/>
            </a:pPr>
            <a:r>
              <a:rPr lang="en-US" sz="2200" b="1" dirty="0">
                <a:solidFill>
                  <a:schemeClr val="tx1"/>
                </a:solidFill>
                <a:latin typeface="+mj-lt" pitchFamily="34" charset="0"/>
                <a:ea typeface="+mj-lt" pitchFamily="34" charset="-122"/>
                <a:cs typeface="+mj-lt" pitchFamily="34" charset="-120"/>
              </a:rPr>
              <a:t>Mission</a:t>
            </a:r>
            <a:endParaRPr lang="en-US" sz="2200" dirty="0"/>
          </a:p>
        </p:txBody>
      </p:sp>
      <p:sp>
        <p:nvSpPr>
          <p:cNvPr id="13" name="Text 11"/>
          <p:cNvSpPr txBox="1"/>
          <p:nvPr/>
        </p:nvSpPr>
        <p:spPr>
          <a:xfrm>
            <a:off x="3550844" y="2779776"/>
            <a:ext cx="2224964" cy="457200"/>
          </a:xfrm>
          <a:prstGeom prst="rect">
            <a:avLst/>
          </a:prstGeom>
          <a:noFill/>
          <a:ln/>
        </p:spPr>
        <p:txBody>
          <a:bodyPr wrap="square" lIns="0" tIns="0" rIns="0" bIns="0" rtlCol="0" anchor="t"/>
          <a:lstStyle/>
          <a:p>
            <a:pPr indent="0" marL="0">
              <a:buNone/>
            </a:pPr>
            <a:r>
              <a:rPr lang="en-US" sz="1500" dirty="0">
                <a:solidFill>
                  <a:schemeClr val="tx2"/>
                </a:solidFill>
              </a:rPr>
              <a:t>What you do</a:t>
            </a:r>
            <a:endParaRPr lang="en-US" sz="1500" dirty="0"/>
          </a:p>
        </p:txBody>
      </p:sp>
      <p:sp>
        <p:nvSpPr>
          <p:cNvPr id="14" name="Text 12"/>
          <p:cNvSpPr txBox="1"/>
          <p:nvPr/>
        </p:nvSpPr>
        <p:spPr>
          <a:xfrm>
            <a:off x="3550844" y="3319272"/>
            <a:ext cx="2224964" cy="228600"/>
          </a:xfrm>
          <a:prstGeom prst="rect">
            <a:avLst/>
          </a:prstGeom>
          <a:noFill/>
          <a:ln/>
        </p:spPr>
        <p:txBody>
          <a:bodyPr wrap="square" lIns="0" tIns="0" rIns="0" bIns="0" rtlCol="0" anchor="t"/>
          <a:lstStyle/>
          <a:p>
            <a:pPr indent="0" marL="0">
              <a:buNone/>
            </a:pPr>
            <a:r>
              <a:rPr lang="en-US" sz="1100" b="1" spc="200" kern="0" dirty="0">
                <a:solidFill>
                  <a:schemeClr val="accent2"/>
                </a:solidFill>
              </a:rPr>
              <a:t>FOUNDATION</a:t>
            </a:r>
            <a:endParaRPr lang="en-US" sz="1100" dirty="0"/>
          </a:p>
        </p:txBody>
      </p:sp>
      <p:sp>
        <p:nvSpPr>
          <p:cNvPr id="15" name="Tile Vision"/>
          <p:cNvSpPr/>
          <p:nvPr/>
        </p:nvSpPr>
        <p:spPr>
          <a:xfrm>
            <a:off x="6187288" y="1280160"/>
            <a:ext cx="2682164" cy="2331720"/>
          </a:xfrm>
          <a:prstGeom prst="roundRect">
            <a:avLst>
              <a:gd name="adj" fmla="val 2353"/>
            </a:avLst>
          </a:prstGeom>
          <a:solidFill>
            <a:schemeClr val="bg1"/>
          </a:solidFill>
          <a:ln w="9525">
            <a:solidFill>
              <a:schemeClr val="accent4"/>
            </a:solidFill>
            <a:prstDash val="solid"/>
          </a:ln>
        </p:spPr>
      </p:sp>
      <p:sp>
        <p:nvSpPr>
          <p:cNvPr id="16" name="Shape 14"/>
          <p:cNvSpPr/>
          <p:nvPr/>
        </p:nvSpPr>
        <p:spPr>
          <a:xfrm>
            <a:off x="6415888" y="1508760"/>
            <a:ext cx="502920" cy="502920"/>
          </a:xfrm>
          <a:prstGeom prst="ellipse">
            <a:avLst/>
          </a:prstGeom>
          <a:solidFill>
            <a:schemeClr val="accent1"/>
          </a:solidFill>
          <a:ln w="12700">
            <a:solidFill>
              <a:schemeClr val="accent1"/>
            </a:solidFill>
            <a:prstDash val="solid"/>
          </a:ln>
        </p:spPr>
      </p:sp>
      <p:sp>
        <p:nvSpPr>
          <p:cNvPr id="17" name="Text 15"/>
          <p:cNvSpPr txBox="1"/>
          <p:nvPr/>
        </p:nvSpPr>
        <p:spPr>
          <a:xfrm>
            <a:off x="6415888" y="1508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3</a:t>
            </a:r>
            <a:endParaRPr lang="en-US" sz="1800" dirty="0"/>
          </a:p>
        </p:txBody>
      </p:sp>
      <p:sp>
        <p:nvSpPr>
          <p:cNvPr id="18" name="Text 16"/>
          <p:cNvSpPr txBox="1"/>
          <p:nvPr/>
        </p:nvSpPr>
        <p:spPr>
          <a:xfrm>
            <a:off x="6415888" y="2057400"/>
            <a:ext cx="2224964" cy="685800"/>
          </a:xfrm>
          <a:prstGeom prst="rect">
            <a:avLst/>
          </a:prstGeom>
          <a:noFill/>
          <a:ln/>
        </p:spPr>
        <p:txBody>
          <a:bodyPr wrap="square" lIns="0" tIns="0" rIns="0" bIns="0" rtlCol="0" anchor="b"/>
          <a:lstStyle/>
          <a:p>
            <a:pPr indent="0" marL="0">
              <a:buNone/>
            </a:pPr>
            <a:r>
              <a:rPr lang="en-US" sz="2200" b="1" dirty="0">
                <a:solidFill>
                  <a:schemeClr val="tx1"/>
                </a:solidFill>
                <a:latin typeface="+mj-lt" pitchFamily="34" charset="0"/>
                <a:ea typeface="+mj-lt" pitchFamily="34" charset="-122"/>
                <a:cs typeface="+mj-lt" pitchFamily="34" charset="-120"/>
              </a:rPr>
              <a:t>Vision</a:t>
            </a:r>
            <a:endParaRPr lang="en-US" sz="2200" dirty="0"/>
          </a:p>
        </p:txBody>
      </p:sp>
      <p:sp>
        <p:nvSpPr>
          <p:cNvPr id="19" name="Text 17"/>
          <p:cNvSpPr txBox="1"/>
          <p:nvPr/>
        </p:nvSpPr>
        <p:spPr>
          <a:xfrm>
            <a:off x="6415888" y="2779776"/>
            <a:ext cx="2224964" cy="457200"/>
          </a:xfrm>
          <a:prstGeom prst="rect">
            <a:avLst/>
          </a:prstGeom>
          <a:noFill/>
          <a:ln/>
        </p:spPr>
        <p:txBody>
          <a:bodyPr wrap="square" lIns="0" tIns="0" rIns="0" bIns="0" rtlCol="0" anchor="t"/>
          <a:lstStyle/>
          <a:p>
            <a:pPr indent="0" marL="0">
              <a:buNone/>
            </a:pPr>
            <a:r>
              <a:rPr lang="en-US" sz="1500" dirty="0">
                <a:solidFill>
                  <a:schemeClr val="tx2"/>
                </a:solidFill>
              </a:rPr>
              <a:t>Where you're going</a:t>
            </a:r>
            <a:endParaRPr lang="en-US" sz="1500" dirty="0"/>
          </a:p>
        </p:txBody>
      </p:sp>
      <p:sp>
        <p:nvSpPr>
          <p:cNvPr id="20" name="Text 18"/>
          <p:cNvSpPr txBox="1"/>
          <p:nvPr/>
        </p:nvSpPr>
        <p:spPr>
          <a:xfrm>
            <a:off x="6415888" y="3319272"/>
            <a:ext cx="2224964" cy="228600"/>
          </a:xfrm>
          <a:prstGeom prst="rect">
            <a:avLst/>
          </a:prstGeom>
          <a:noFill/>
          <a:ln/>
        </p:spPr>
        <p:txBody>
          <a:bodyPr wrap="square" lIns="0" tIns="0" rIns="0" bIns="0" rtlCol="0" anchor="t"/>
          <a:lstStyle/>
          <a:p>
            <a:pPr indent="0" marL="0">
              <a:buNone/>
            </a:pPr>
            <a:r>
              <a:rPr lang="en-US" sz="1100" b="1" spc="200" kern="0" dirty="0">
                <a:solidFill>
                  <a:schemeClr val="accent2"/>
                </a:solidFill>
              </a:rPr>
              <a:t>DIRECTION</a:t>
            </a:r>
            <a:endParaRPr lang="en-US" sz="1100" dirty="0"/>
          </a:p>
        </p:txBody>
      </p:sp>
      <p:sp>
        <p:nvSpPr>
          <p:cNvPr id="21" name="Tile Core Values"/>
          <p:cNvSpPr/>
          <p:nvPr/>
        </p:nvSpPr>
        <p:spPr>
          <a:xfrm>
            <a:off x="9052331" y="1280160"/>
            <a:ext cx="2682164" cy="2331720"/>
          </a:xfrm>
          <a:prstGeom prst="roundRect">
            <a:avLst>
              <a:gd name="adj" fmla="val 2353"/>
            </a:avLst>
          </a:prstGeom>
          <a:solidFill>
            <a:schemeClr val="bg1"/>
          </a:solidFill>
          <a:ln w="9525">
            <a:solidFill>
              <a:schemeClr val="accent4"/>
            </a:solidFill>
            <a:prstDash val="solid"/>
          </a:ln>
        </p:spPr>
      </p:sp>
      <p:sp>
        <p:nvSpPr>
          <p:cNvPr id="22" name="Shape 20"/>
          <p:cNvSpPr/>
          <p:nvPr/>
        </p:nvSpPr>
        <p:spPr>
          <a:xfrm>
            <a:off x="9280931" y="1508760"/>
            <a:ext cx="502920" cy="502920"/>
          </a:xfrm>
          <a:prstGeom prst="ellipse">
            <a:avLst/>
          </a:prstGeom>
          <a:solidFill>
            <a:schemeClr val="accent1"/>
          </a:solidFill>
          <a:ln w="12700">
            <a:solidFill>
              <a:schemeClr val="accent1"/>
            </a:solidFill>
            <a:prstDash val="solid"/>
          </a:ln>
        </p:spPr>
      </p:sp>
      <p:sp>
        <p:nvSpPr>
          <p:cNvPr id="23" name="Text 21"/>
          <p:cNvSpPr txBox="1"/>
          <p:nvPr/>
        </p:nvSpPr>
        <p:spPr>
          <a:xfrm>
            <a:off x="9280931" y="1508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4</a:t>
            </a:r>
            <a:endParaRPr lang="en-US" sz="1800" dirty="0"/>
          </a:p>
        </p:txBody>
      </p:sp>
      <p:sp>
        <p:nvSpPr>
          <p:cNvPr id="24" name="Text 22"/>
          <p:cNvSpPr txBox="1"/>
          <p:nvPr/>
        </p:nvSpPr>
        <p:spPr>
          <a:xfrm>
            <a:off x="9280931" y="2057400"/>
            <a:ext cx="2224964" cy="685800"/>
          </a:xfrm>
          <a:prstGeom prst="rect">
            <a:avLst/>
          </a:prstGeom>
          <a:noFill/>
          <a:ln/>
        </p:spPr>
        <p:txBody>
          <a:bodyPr wrap="square" lIns="0" tIns="0" rIns="0" bIns="0" rtlCol="0" anchor="b"/>
          <a:lstStyle/>
          <a:p>
            <a:pPr indent="0" marL="0">
              <a:buNone/>
            </a:pPr>
            <a:r>
              <a:rPr lang="en-US" sz="2200" b="1" dirty="0">
                <a:solidFill>
                  <a:schemeClr val="tx1"/>
                </a:solidFill>
                <a:latin typeface="+mj-lt" pitchFamily="34" charset="0"/>
                <a:ea typeface="+mj-lt" pitchFamily="34" charset="-122"/>
                <a:cs typeface="+mj-lt" pitchFamily="34" charset="-120"/>
              </a:rPr>
              <a:t>Core Values</a:t>
            </a:r>
            <a:endParaRPr lang="en-US" sz="2200" dirty="0"/>
          </a:p>
        </p:txBody>
      </p:sp>
      <p:sp>
        <p:nvSpPr>
          <p:cNvPr id="25" name="Text 23"/>
          <p:cNvSpPr txBox="1"/>
          <p:nvPr/>
        </p:nvSpPr>
        <p:spPr>
          <a:xfrm>
            <a:off x="9280931" y="2779776"/>
            <a:ext cx="2224964" cy="457200"/>
          </a:xfrm>
          <a:prstGeom prst="rect">
            <a:avLst/>
          </a:prstGeom>
          <a:noFill/>
          <a:ln/>
        </p:spPr>
        <p:txBody>
          <a:bodyPr wrap="square" lIns="0" tIns="0" rIns="0" bIns="0" rtlCol="0" anchor="t"/>
          <a:lstStyle/>
          <a:p>
            <a:pPr indent="0" marL="0">
              <a:buNone/>
            </a:pPr>
            <a:r>
              <a:rPr lang="en-US" sz="1500" dirty="0">
                <a:solidFill>
                  <a:schemeClr val="tx2"/>
                </a:solidFill>
              </a:rPr>
              <a:t>How you operate</a:t>
            </a:r>
            <a:endParaRPr lang="en-US" sz="1500" dirty="0"/>
          </a:p>
        </p:txBody>
      </p:sp>
      <p:sp>
        <p:nvSpPr>
          <p:cNvPr id="26" name="Text 24"/>
          <p:cNvSpPr txBox="1"/>
          <p:nvPr/>
        </p:nvSpPr>
        <p:spPr>
          <a:xfrm>
            <a:off x="9280931" y="3319272"/>
            <a:ext cx="2224964" cy="228600"/>
          </a:xfrm>
          <a:prstGeom prst="rect">
            <a:avLst/>
          </a:prstGeom>
          <a:noFill/>
          <a:ln/>
        </p:spPr>
        <p:txBody>
          <a:bodyPr wrap="square" lIns="0" tIns="0" rIns="0" bIns="0" rtlCol="0" anchor="t"/>
          <a:lstStyle/>
          <a:p>
            <a:pPr indent="0" marL="0">
              <a:buNone/>
            </a:pPr>
            <a:r>
              <a:rPr lang="en-US" sz="1100" b="1" spc="200" kern="0" dirty="0">
                <a:solidFill>
                  <a:schemeClr val="accent2"/>
                </a:solidFill>
              </a:rPr>
              <a:t>CULTURE</a:t>
            </a:r>
            <a:endParaRPr lang="en-US" sz="1100" dirty="0"/>
          </a:p>
        </p:txBody>
      </p:sp>
      <p:sp>
        <p:nvSpPr>
          <p:cNvPr id="27" name="Tile Goals"/>
          <p:cNvSpPr/>
          <p:nvPr/>
        </p:nvSpPr>
        <p:spPr>
          <a:xfrm>
            <a:off x="457200" y="3840480"/>
            <a:ext cx="2682164" cy="2331720"/>
          </a:xfrm>
          <a:prstGeom prst="roundRect">
            <a:avLst>
              <a:gd name="adj" fmla="val 2353"/>
            </a:avLst>
          </a:prstGeom>
          <a:solidFill>
            <a:schemeClr val="bg1"/>
          </a:solidFill>
          <a:ln w="9525">
            <a:solidFill>
              <a:schemeClr val="accent4"/>
            </a:solidFill>
            <a:prstDash val="solid"/>
          </a:ln>
        </p:spPr>
      </p:sp>
      <p:sp>
        <p:nvSpPr>
          <p:cNvPr id="28" name="Shape 26"/>
          <p:cNvSpPr/>
          <p:nvPr/>
        </p:nvSpPr>
        <p:spPr>
          <a:xfrm>
            <a:off x="685800" y="4069080"/>
            <a:ext cx="502920" cy="502920"/>
          </a:xfrm>
          <a:prstGeom prst="ellipse">
            <a:avLst/>
          </a:prstGeom>
          <a:solidFill>
            <a:schemeClr val="accent1"/>
          </a:solidFill>
          <a:ln w="12700">
            <a:solidFill>
              <a:schemeClr val="accent1"/>
            </a:solidFill>
            <a:prstDash val="solid"/>
          </a:ln>
        </p:spPr>
      </p:sp>
      <p:sp>
        <p:nvSpPr>
          <p:cNvPr id="29" name="Text 27"/>
          <p:cNvSpPr txBox="1"/>
          <p:nvPr/>
        </p:nvSpPr>
        <p:spPr>
          <a:xfrm>
            <a:off x="685800" y="4069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5</a:t>
            </a:r>
            <a:endParaRPr lang="en-US" sz="1800" dirty="0"/>
          </a:p>
        </p:txBody>
      </p:sp>
      <p:sp>
        <p:nvSpPr>
          <p:cNvPr id="30" name="Text 28"/>
          <p:cNvSpPr txBox="1"/>
          <p:nvPr/>
        </p:nvSpPr>
        <p:spPr>
          <a:xfrm>
            <a:off x="685800" y="4617720"/>
            <a:ext cx="2224964" cy="685800"/>
          </a:xfrm>
          <a:prstGeom prst="rect">
            <a:avLst/>
          </a:prstGeom>
          <a:noFill/>
          <a:ln/>
        </p:spPr>
        <p:txBody>
          <a:bodyPr wrap="square" lIns="0" tIns="0" rIns="0" bIns="0" rtlCol="0" anchor="b"/>
          <a:lstStyle/>
          <a:p>
            <a:pPr indent="0" marL="0">
              <a:buNone/>
            </a:pPr>
            <a:r>
              <a:rPr lang="en-US" sz="2200" b="1" dirty="0">
                <a:solidFill>
                  <a:schemeClr val="tx1"/>
                </a:solidFill>
                <a:latin typeface="+mj-lt" pitchFamily="34" charset="0"/>
                <a:ea typeface="+mj-lt" pitchFamily="34" charset="-122"/>
                <a:cs typeface="+mj-lt" pitchFamily="34" charset="-120"/>
              </a:rPr>
              <a:t>Goals</a:t>
            </a:r>
            <a:endParaRPr lang="en-US" sz="2200" dirty="0"/>
          </a:p>
        </p:txBody>
      </p:sp>
      <p:sp>
        <p:nvSpPr>
          <p:cNvPr id="31" name="Text 29"/>
          <p:cNvSpPr txBox="1"/>
          <p:nvPr/>
        </p:nvSpPr>
        <p:spPr>
          <a:xfrm>
            <a:off x="685800" y="5340096"/>
            <a:ext cx="2224964" cy="457200"/>
          </a:xfrm>
          <a:prstGeom prst="rect">
            <a:avLst/>
          </a:prstGeom>
          <a:noFill/>
          <a:ln/>
        </p:spPr>
        <p:txBody>
          <a:bodyPr wrap="square" lIns="0" tIns="0" rIns="0" bIns="0" rtlCol="0" anchor="t"/>
          <a:lstStyle/>
          <a:p>
            <a:pPr indent="0" marL="0">
              <a:buNone/>
            </a:pPr>
            <a:r>
              <a:rPr lang="en-US" sz="1500" dirty="0">
                <a:solidFill>
                  <a:schemeClr val="tx2"/>
                </a:solidFill>
              </a:rPr>
              <a:t>What you aim to achieve</a:t>
            </a:r>
            <a:endParaRPr lang="en-US" sz="1500" dirty="0"/>
          </a:p>
        </p:txBody>
      </p:sp>
      <p:sp>
        <p:nvSpPr>
          <p:cNvPr id="32" name="Text 30"/>
          <p:cNvSpPr txBox="1"/>
          <p:nvPr/>
        </p:nvSpPr>
        <p:spPr>
          <a:xfrm>
            <a:off x="685800" y="5879592"/>
            <a:ext cx="2224964" cy="228600"/>
          </a:xfrm>
          <a:prstGeom prst="rect">
            <a:avLst/>
          </a:prstGeom>
          <a:noFill/>
          <a:ln/>
        </p:spPr>
        <p:txBody>
          <a:bodyPr wrap="square" lIns="0" tIns="0" rIns="0" bIns="0" rtlCol="0" anchor="t"/>
          <a:lstStyle/>
          <a:p>
            <a:pPr indent="0" marL="0">
              <a:buNone/>
            </a:pPr>
            <a:r>
              <a:rPr lang="en-US" sz="1100" b="1" spc="200" kern="0" dirty="0">
                <a:solidFill>
                  <a:schemeClr val="accent2"/>
                </a:solidFill>
              </a:rPr>
              <a:t>STRATEGY</a:t>
            </a:r>
            <a:endParaRPr lang="en-US" sz="1100" dirty="0"/>
          </a:p>
        </p:txBody>
      </p:sp>
      <p:sp>
        <p:nvSpPr>
          <p:cNvPr id="33" name="Tile Strategy"/>
          <p:cNvSpPr/>
          <p:nvPr/>
        </p:nvSpPr>
        <p:spPr>
          <a:xfrm>
            <a:off x="3322244" y="3840480"/>
            <a:ext cx="2682164" cy="2331720"/>
          </a:xfrm>
          <a:prstGeom prst="roundRect">
            <a:avLst>
              <a:gd name="adj" fmla="val 2353"/>
            </a:avLst>
          </a:prstGeom>
          <a:solidFill>
            <a:schemeClr val="bg1"/>
          </a:solidFill>
          <a:ln w="9525">
            <a:solidFill>
              <a:schemeClr val="accent4"/>
            </a:solidFill>
            <a:prstDash val="solid"/>
          </a:ln>
        </p:spPr>
      </p:sp>
      <p:sp>
        <p:nvSpPr>
          <p:cNvPr id="34" name="Shape 32"/>
          <p:cNvSpPr/>
          <p:nvPr/>
        </p:nvSpPr>
        <p:spPr>
          <a:xfrm>
            <a:off x="3550844" y="4069080"/>
            <a:ext cx="502920" cy="502920"/>
          </a:xfrm>
          <a:prstGeom prst="ellipse">
            <a:avLst/>
          </a:prstGeom>
          <a:solidFill>
            <a:schemeClr val="accent1"/>
          </a:solidFill>
          <a:ln w="12700">
            <a:solidFill>
              <a:schemeClr val="accent1"/>
            </a:solidFill>
            <a:prstDash val="solid"/>
          </a:ln>
        </p:spPr>
      </p:sp>
      <p:sp>
        <p:nvSpPr>
          <p:cNvPr id="35" name="Text 33"/>
          <p:cNvSpPr txBox="1"/>
          <p:nvPr/>
        </p:nvSpPr>
        <p:spPr>
          <a:xfrm>
            <a:off x="3550844" y="4069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6</a:t>
            </a:r>
            <a:endParaRPr lang="en-US" sz="1800" dirty="0"/>
          </a:p>
        </p:txBody>
      </p:sp>
      <p:sp>
        <p:nvSpPr>
          <p:cNvPr id="36" name="Text 34"/>
          <p:cNvSpPr txBox="1"/>
          <p:nvPr/>
        </p:nvSpPr>
        <p:spPr>
          <a:xfrm>
            <a:off x="3550844" y="4617720"/>
            <a:ext cx="2224964" cy="685800"/>
          </a:xfrm>
          <a:prstGeom prst="rect">
            <a:avLst/>
          </a:prstGeom>
          <a:noFill/>
          <a:ln/>
        </p:spPr>
        <p:txBody>
          <a:bodyPr wrap="square" lIns="0" tIns="0" rIns="0" bIns="0" rtlCol="0" anchor="b"/>
          <a:lstStyle/>
          <a:p>
            <a:pPr indent="0" marL="0">
              <a:buNone/>
            </a:pPr>
            <a:r>
              <a:rPr lang="en-US" sz="2200" b="1" dirty="0">
                <a:solidFill>
                  <a:schemeClr val="tx1"/>
                </a:solidFill>
                <a:latin typeface="+mj-lt" pitchFamily="34" charset="0"/>
                <a:ea typeface="+mj-lt" pitchFamily="34" charset="-122"/>
                <a:cs typeface="+mj-lt" pitchFamily="34" charset="-120"/>
              </a:rPr>
              <a:t>Strategy</a:t>
            </a:r>
            <a:endParaRPr lang="en-US" sz="2200" dirty="0"/>
          </a:p>
        </p:txBody>
      </p:sp>
      <p:sp>
        <p:nvSpPr>
          <p:cNvPr id="37" name="Text 35"/>
          <p:cNvSpPr txBox="1"/>
          <p:nvPr/>
        </p:nvSpPr>
        <p:spPr>
          <a:xfrm>
            <a:off x="3550844" y="5340096"/>
            <a:ext cx="2224964" cy="457200"/>
          </a:xfrm>
          <a:prstGeom prst="rect">
            <a:avLst/>
          </a:prstGeom>
          <a:noFill/>
          <a:ln/>
        </p:spPr>
        <p:txBody>
          <a:bodyPr wrap="square" lIns="0" tIns="0" rIns="0" bIns="0" rtlCol="0" anchor="t"/>
          <a:lstStyle/>
          <a:p>
            <a:pPr indent="0" marL="0">
              <a:buNone/>
            </a:pPr>
            <a:r>
              <a:rPr lang="en-US" sz="1500" dirty="0">
                <a:solidFill>
                  <a:schemeClr val="tx2"/>
                </a:solidFill>
              </a:rPr>
              <a:t>How you'll win</a:t>
            </a:r>
            <a:endParaRPr lang="en-US" sz="1500" dirty="0"/>
          </a:p>
        </p:txBody>
      </p:sp>
      <p:sp>
        <p:nvSpPr>
          <p:cNvPr id="38" name="Text 36"/>
          <p:cNvSpPr txBox="1"/>
          <p:nvPr/>
        </p:nvSpPr>
        <p:spPr>
          <a:xfrm>
            <a:off x="3550844" y="5879592"/>
            <a:ext cx="2224964" cy="228600"/>
          </a:xfrm>
          <a:prstGeom prst="rect">
            <a:avLst/>
          </a:prstGeom>
          <a:noFill/>
          <a:ln/>
        </p:spPr>
        <p:txBody>
          <a:bodyPr wrap="square" lIns="0" tIns="0" rIns="0" bIns="0" rtlCol="0" anchor="t"/>
          <a:lstStyle/>
          <a:p>
            <a:pPr indent="0" marL="0">
              <a:buNone/>
            </a:pPr>
            <a:r>
              <a:rPr lang="en-US" sz="1100" b="1" spc="200" kern="0" dirty="0">
                <a:solidFill>
                  <a:schemeClr val="accent2"/>
                </a:solidFill>
              </a:rPr>
              <a:t>STRATEGY</a:t>
            </a:r>
            <a:endParaRPr lang="en-US" sz="1100" dirty="0"/>
          </a:p>
        </p:txBody>
      </p:sp>
      <p:sp>
        <p:nvSpPr>
          <p:cNvPr id="39" name="Tile Operating Principles"/>
          <p:cNvSpPr/>
          <p:nvPr/>
        </p:nvSpPr>
        <p:spPr>
          <a:xfrm>
            <a:off x="6187288" y="3840480"/>
            <a:ext cx="2682164" cy="2331720"/>
          </a:xfrm>
          <a:prstGeom prst="roundRect">
            <a:avLst>
              <a:gd name="adj" fmla="val 2353"/>
            </a:avLst>
          </a:prstGeom>
          <a:solidFill>
            <a:schemeClr val="bg1"/>
          </a:solidFill>
          <a:ln w="9525">
            <a:solidFill>
              <a:schemeClr val="accent4"/>
            </a:solidFill>
            <a:prstDash val="solid"/>
          </a:ln>
        </p:spPr>
      </p:sp>
      <p:sp>
        <p:nvSpPr>
          <p:cNvPr id="40" name="Shape 38"/>
          <p:cNvSpPr/>
          <p:nvPr/>
        </p:nvSpPr>
        <p:spPr>
          <a:xfrm>
            <a:off x="6415888" y="4069080"/>
            <a:ext cx="502920" cy="502920"/>
          </a:xfrm>
          <a:prstGeom prst="ellipse">
            <a:avLst/>
          </a:prstGeom>
          <a:solidFill>
            <a:schemeClr val="accent1"/>
          </a:solidFill>
          <a:ln w="12700">
            <a:solidFill>
              <a:schemeClr val="accent1"/>
            </a:solidFill>
            <a:prstDash val="solid"/>
          </a:ln>
        </p:spPr>
      </p:sp>
      <p:sp>
        <p:nvSpPr>
          <p:cNvPr id="41" name="Text 39"/>
          <p:cNvSpPr txBox="1"/>
          <p:nvPr/>
        </p:nvSpPr>
        <p:spPr>
          <a:xfrm>
            <a:off x="6415888" y="4069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7</a:t>
            </a:r>
            <a:endParaRPr lang="en-US" sz="1800" dirty="0"/>
          </a:p>
        </p:txBody>
      </p:sp>
      <p:sp>
        <p:nvSpPr>
          <p:cNvPr id="42" name="Text 40"/>
          <p:cNvSpPr txBox="1"/>
          <p:nvPr/>
        </p:nvSpPr>
        <p:spPr>
          <a:xfrm>
            <a:off x="6415888" y="4617720"/>
            <a:ext cx="2224964" cy="685800"/>
          </a:xfrm>
          <a:prstGeom prst="rect">
            <a:avLst/>
          </a:prstGeom>
          <a:noFill/>
          <a:ln/>
        </p:spPr>
        <p:txBody>
          <a:bodyPr wrap="square" lIns="0" tIns="0" rIns="0" bIns="0" rtlCol="0" anchor="b"/>
          <a:lstStyle/>
          <a:p>
            <a:pPr indent="0" marL="0">
              <a:buNone/>
            </a:pPr>
            <a:r>
              <a:rPr lang="en-US" sz="2200" b="1" dirty="0">
                <a:solidFill>
                  <a:schemeClr val="tx1"/>
                </a:solidFill>
                <a:latin typeface="+mj-lt" pitchFamily="34" charset="0"/>
                <a:ea typeface="+mj-lt" pitchFamily="34" charset="-122"/>
                <a:cs typeface="+mj-lt" pitchFamily="34" charset="-120"/>
              </a:rPr>
              <a:t>Operating Principles</a:t>
            </a:r>
            <a:endParaRPr lang="en-US" sz="2200" dirty="0"/>
          </a:p>
        </p:txBody>
      </p:sp>
      <p:sp>
        <p:nvSpPr>
          <p:cNvPr id="43" name="Text 41"/>
          <p:cNvSpPr txBox="1"/>
          <p:nvPr/>
        </p:nvSpPr>
        <p:spPr>
          <a:xfrm>
            <a:off x="6415888" y="5340096"/>
            <a:ext cx="2224964" cy="457200"/>
          </a:xfrm>
          <a:prstGeom prst="rect">
            <a:avLst/>
          </a:prstGeom>
          <a:noFill/>
          <a:ln/>
        </p:spPr>
        <p:txBody>
          <a:bodyPr wrap="square" lIns="0" tIns="0" rIns="0" bIns="0" rtlCol="0" anchor="t"/>
          <a:lstStyle/>
          <a:p>
            <a:pPr indent="0" marL="0">
              <a:buNone/>
            </a:pPr>
            <a:r>
              <a:rPr lang="en-US" sz="1500" dirty="0">
                <a:solidFill>
                  <a:schemeClr val="tx2"/>
                </a:solidFill>
              </a:rPr>
              <a:t>How you work</a:t>
            </a:r>
            <a:endParaRPr lang="en-US" sz="1500" dirty="0"/>
          </a:p>
        </p:txBody>
      </p:sp>
      <p:sp>
        <p:nvSpPr>
          <p:cNvPr id="44" name="Text 42"/>
          <p:cNvSpPr txBox="1"/>
          <p:nvPr/>
        </p:nvSpPr>
        <p:spPr>
          <a:xfrm>
            <a:off x="6415888" y="5879592"/>
            <a:ext cx="2224964" cy="228600"/>
          </a:xfrm>
          <a:prstGeom prst="rect">
            <a:avLst/>
          </a:prstGeom>
          <a:noFill/>
          <a:ln/>
        </p:spPr>
        <p:txBody>
          <a:bodyPr wrap="square" lIns="0" tIns="0" rIns="0" bIns="0" rtlCol="0" anchor="t"/>
          <a:lstStyle/>
          <a:p>
            <a:pPr indent="0" marL="0">
              <a:buNone/>
            </a:pPr>
            <a:r>
              <a:rPr lang="en-US" sz="1100" b="1" spc="200" kern="0" dirty="0">
                <a:solidFill>
                  <a:schemeClr val="accent2"/>
                </a:solidFill>
              </a:rPr>
              <a:t>GOVERNANCE</a:t>
            </a:r>
            <a:endParaRPr lang="en-US" sz="1100" dirty="0"/>
          </a:p>
        </p:txBody>
      </p:sp>
      <p:sp>
        <p:nvSpPr>
          <p:cNvPr id="45" name="Tile Metrics"/>
          <p:cNvSpPr/>
          <p:nvPr/>
        </p:nvSpPr>
        <p:spPr>
          <a:xfrm>
            <a:off x="9052331" y="3840480"/>
            <a:ext cx="2682164" cy="2331720"/>
          </a:xfrm>
          <a:prstGeom prst="roundRect">
            <a:avLst>
              <a:gd name="adj" fmla="val 2353"/>
            </a:avLst>
          </a:prstGeom>
          <a:solidFill>
            <a:schemeClr val="bg1"/>
          </a:solidFill>
          <a:ln w="9525">
            <a:solidFill>
              <a:schemeClr val="accent4"/>
            </a:solidFill>
            <a:prstDash val="solid"/>
          </a:ln>
        </p:spPr>
      </p:sp>
      <p:sp>
        <p:nvSpPr>
          <p:cNvPr id="46" name="Shape 44"/>
          <p:cNvSpPr/>
          <p:nvPr/>
        </p:nvSpPr>
        <p:spPr>
          <a:xfrm>
            <a:off x="9280931" y="4069080"/>
            <a:ext cx="502920" cy="502920"/>
          </a:xfrm>
          <a:prstGeom prst="ellipse">
            <a:avLst/>
          </a:prstGeom>
          <a:solidFill>
            <a:schemeClr val="accent1"/>
          </a:solidFill>
          <a:ln w="12700">
            <a:solidFill>
              <a:schemeClr val="accent1"/>
            </a:solidFill>
            <a:prstDash val="solid"/>
          </a:ln>
        </p:spPr>
      </p:sp>
      <p:sp>
        <p:nvSpPr>
          <p:cNvPr id="47" name="Text 45"/>
          <p:cNvSpPr txBox="1"/>
          <p:nvPr/>
        </p:nvSpPr>
        <p:spPr>
          <a:xfrm>
            <a:off x="9280931" y="4069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8</a:t>
            </a:r>
            <a:endParaRPr lang="en-US" sz="1800" dirty="0"/>
          </a:p>
        </p:txBody>
      </p:sp>
      <p:sp>
        <p:nvSpPr>
          <p:cNvPr id="48" name="Text 46"/>
          <p:cNvSpPr txBox="1"/>
          <p:nvPr/>
        </p:nvSpPr>
        <p:spPr>
          <a:xfrm>
            <a:off x="9280931" y="4617720"/>
            <a:ext cx="2224964" cy="685800"/>
          </a:xfrm>
          <a:prstGeom prst="rect">
            <a:avLst/>
          </a:prstGeom>
          <a:noFill/>
          <a:ln/>
        </p:spPr>
        <p:txBody>
          <a:bodyPr wrap="square" lIns="0" tIns="0" rIns="0" bIns="0" rtlCol="0" anchor="b"/>
          <a:lstStyle/>
          <a:p>
            <a:pPr indent="0" marL="0">
              <a:buNone/>
            </a:pPr>
            <a:r>
              <a:rPr lang="en-US" sz="2200" b="1" dirty="0">
                <a:solidFill>
                  <a:schemeClr val="tx1"/>
                </a:solidFill>
                <a:latin typeface="+mj-lt" pitchFamily="34" charset="0"/>
                <a:ea typeface="+mj-lt" pitchFamily="34" charset="-122"/>
                <a:cs typeface="+mj-lt" pitchFamily="34" charset="-120"/>
              </a:rPr>
              <a:t>Metrics</a:t>
            </a:r>
            <a:endParaRPr lang="en-US" sz="2200" dirty="0"/>
          </a:p>
        </p:txBody>
      </p:sp>
      <p:sp>
        <p:nvSpPr>
          <p:cNvPr id="49" name="Text 47"/>
          <p:cNvSpPr txBox="1"/>
          <p:nvPr/>
        </p:nvSpPr>
        <p:spPr>
          <a:xfrm>
            <a:off x="9280931" y="5340096"/>
            <a:ext cx="2224964" cy="457200"/>
          </a:xfrm>
          <a:prstGeom prst="rect">
            <a:avLst/>
          </a:prstGeom>
          <a:noFill/>
          <a:ln/>
        </p:spPr>
        <p:txBody>
          <a:bodyPr wrap="square" lIns="0" tIns="0" rIns="0" bIns="0" rtlCol="0" anchor="t"/>
          <a:lstStyle/>
          <a:p>
            <a:pPr indent="0" marL="0">
              <a:buNone/>
            </a:pPr>
            <a:r>
              <a:rPr lang="en-US" sz="1500" dirty="0">
                <a:solidFill>
                  <a:schemeClr val="tx2"/>
                </a:solidFill>
              </a:rPr>
              <a:t>How you'll measure progress</a:t>
            </a:r>
            <a:endParaRPr lang="en-US" sz="1500" dirty="0"/>
          </a:p>
        </p:txBody>
      </p:sp>
      <p:sp>
        <p:nvSpPr>
          <p:cNvPr id="50" name="Text 48"/>
          <p:cNvSpPr txBox="1"/>
          <p:nvPr/>
        </p:nvSpPr>
        <p:spPr>
          <a:xfrm>
            <a:off x="9280931" y="5879592"/>
            <a:ext cx="2224964" cy="228600"/>
          </a:xfrm>
          <a:prstGeom prst="rect">
            <a:avLst/>
          </a:prstGeom>
          <a:noFill/>
          <a:ln/>
        </p:spPr>
        <p:txBody>
          <a:bodyPr wrap="square" lIns="0" tIns="0" rIns="0" bIns="0" rtlCol="0" anchor="t"/>
          <a:lstStyle/>
          <a:p>
            <a:pPr indent="0" marL="0">
              <a:buNone/>
            </a:pPr>
            <a:r>
              <a:rPr lang="en-US" sz="1100" b="1" spc="200" kern="0" dirty="0">
                <a:solidFill>
                  <a:schemeClr val="accent2"/>
                </a:solidFill>
              </a:rPr>
              <a:t>MEASUREMENT</a:t>
            </a:r>
            <a:endParaRPr lang="en-US" sz="11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9326880" cy="640080"/>
          </a:xfrm>
          <a:prstGeom prst="rect">
            <a:avLst/>
          </a:prstGeom>
          <a:noFill/>
          <a:ln/>
        </p:spPr>
        <p:txBody>
          <a:bodyPr wrap="square" lIns="0" tIns="0" rIns="0" bIns="0" rtlCol="0" anchor="ctr"/>
          <a:lstStyle/>
          <a:p>
            <a:pPr algn="l" indent="0" marL="0">
              <a:buNone/>
            </a:pPr>
            <a:r>
              <a:rPr lang="en-US" sz="3200" b="1" dirty="0">
                <a:solidFill>
                  <a:schemeClr val="tx1"/>
                </a:solidFill>
              </a:rPr>
              <a:t>How every session works</a:t>
            </a:r>
            <a:endParaRPr lang="en-US" sz="3200" dirty="0"/>
          </a:p>
        </p:txBody>
      </p:sp>
      <p:sp>
        <p:nvSpPr>
          <p:cNvPr id="3" name="Rule 1"/>
          <p:cNvSpPr/>
          <p:nvPr/>
        </p:nvSpPr>
        <p:spPr>
          <a:xfrm>
            <a:off x="457200" y="1280160"/>
            <a:ext cx="2682164" cy="2788920"/>
          </a:xfrm>
          <a:prstGeom prst="roundRect">
            <a:avLst>
              <a:gd name="adj" fmla="val 2046"/>
            </a:avLst>
          </a:prstGeom>
          <a:solidFill>
            <a:schemeClr val="bg1"/>
          </a:solidFill>
          <a:ln w="9525">
            <a:solidFill>
              <a:schemeClr val="accent4"/>
            </a:solidFill>
            <a:prstDash val="solid"/>
          </a:ln>
        </p:spPr>
      </p:sp>
      <p:sp>
        <p:nvSpPr>
          <p:cNvPr id="4" name="Text 2"/>
          <p:cNvSpPr txBox="1"/>
          <p:nvPr/>
        </p:nvSpPr>
        <p:spPr>
          <a:xfrm>
            <a:off x="685800" y="1481328"/>
            <a:ext cx="914400" cy="502920"/>
          </a:xfrm>
          <a:prstGeom prst="rect">
            <a:avLst/>
          </a:prstGeom>
          <a:noFill/>
          <a:ln/>
        </p:spPr>
        <p:txBody>
          <a:bodyPr wrap="square" lIns="0" tIns="0" rIns="0" bIns="0" rtlCol="0" anchor="t"/>
          <a:lstStyle/>
          <a:p>
            <a:pPr indent="0" marL="0">
              <a:buNone/>
            </a:pPr>
            <a:r>
              <a:rPr lang="en-US" sz="3000" b="1" dirty="0">
                <a:solidFill>
                  <a:schemeClr val="accent2"/>
                </a:solidFill>
                <a:latin typeface="+mj-lt" pitchFamily="34" charset="0"/>
                <a:ea typeface="+mj-lt" pitchFamily="34" charset="-122"/>
                <a:cs typeface="+mj-lt" pitchFamily="34" charset="-120"/>
              </a:rPr>
              <a:t>01</a:t>
            </a:r>
            <a:endParaRPr lang="en-US" sz="3000" dirty="0"/>
          </a:p>
        </p:txBody>
      </p:sp>
      <p:sp>
        <p:nvSpPr>
          <p:cNvPr id="5" name="Text 3"/>
          <p:cNvSpPr txBox="1"/>
          <p:nvPr/>
        </p:nvSpPr>
        <p:spPr>
          <a:xfrm>
            <a:off x="685800" y="2103120"/>
            <a:ext cx="2224964" cy="594360"/>
          </a:xfrm>
          <a:prstGeom prst="rect">
            <a:avLst/>
          </a:prstGeom>
          <a:noFill/>
          <a:ln/>
        </p:spPr>
        <p:txBody>
          <a:bodyPr wrap="square" lIns="0" tIns="0" rIns="0" bIns="0" rtlCol="0" anchor="t"/>
          <a:lstStyle/>
          <a:p>
            <a:pPr indent="0" marL="0">
              <a:buNone/>
            </a:pPr>
            <a:r>
              <a:rPr lang="en-US" sz="1700" b="1" dirty="0">
                <a:solidFill>
                  <a:schemeClr val="tx1"/>
                </a:solidFill>
              </a:rPr>
              <a:t>Protect the time</a:t>
            </a:r>
            <a:endParaRPr lang="en-US" sz="1700" dirty="0"/>
          </a:p>
        </p:txBody>
      </p:sp>
      <p:sp>
        <p:nvSpPr>
          <p:cNvPr id="6" name="Text 4"/>
          <p:cNvSpPr txBox="1"/>
          <p:nvPr/>
        </p:nvSpPr>
        <p:spPr>
          <a:xfrm>
            <a:off x="685800" y="2743200"/>
            <a:ext cx="2224964" cy="1234440"/>
          </a:xfrm>
          <a:prstGeom prst="rect">
            <a:avLst/>
          </a:prstGeom>
          <a:noFill/>
          <a:ln/>
        </p:spPr>
        <p:txBody>
          <a:bodyPr wrap="square" lIns="0" tIns="0" rIns="0" bIns="0" rtlCol="0" anchor="t"/>
          <a:lstStyle/>
          <a:p>
            <a:pPr indent="0" marL="0">
              <a:buNone/>
            </a:pPr>
            <a:r>
              <a:rPr lang="en-US" sz="1400" dirty="0">
                <a:solidFill>
                  <a:schemeClr val="tx2"/>
                </a:solidFill>
              </a:rPr>
              <a:t>1–2 hours of full, uninterrupted focus. Phones away; one conversation at a time.</a:t>
            </a:r>
            <a:endParaRPr lang="en-US" sz="1400" dirty="0"/>
          </a:p>
        </p:txBody>
      </p:sp>
      <p:sp>
        <p:nvSpPr>
          <p:cNvPr id="7" name="Rule 2"/>
          <p:cNvSpPr/>
          <p:nvPr/>
        </p:nvSpPr>
        <p:spPr>
          <a:xfrm>
            <a:off x="3322244" y="1280160"/>
            <a:ext cx="2682164" cy="2788920"/>
          </a:xfrm>
          <a:prstGeom prst="roundRect">
            <a:avLst>
              <a:gd name="adj" fmla="val 2046"/>
            </a:avLst>
          </a:prstGeom>
          <a:solidFill>
            <a:schemeClr val="bg1"/>
          </a:solidFill>
          <a:ln w="9525">
            <a:solidFill>
              <a:schemeClr val="accent4"/>
            </a:solidFill>
            <a:prstDash val="solid"/>
          </a:ln>
        </p:spPr>
      </p:sp>
      <p:sp>
        <p:nvSpPr>
          <p:cNvPr id="8" name="Text 6"/>
          <p:cNvSpPr txBox="1"/>
          <p:nvPr/>
        </p:nvSpPr>
        <p:spPr>
          <a:xfrm>
            <a:off x="3550844" y="1481328"/>
            <a:ext cx="914400" cy="502920"/>
          </a:xfrm>
          <a:prstGeom prst="rect">
            <a:avLst/>
          </a:prstGeom>
          <a:noFill/>
          <a:ln/>
        </p:spPr>
        <p:txBody>
          <a:bodyPr wrap="square" lIns="0" tIns="0" rIns="0" bIns="0" rtlCol="0" anchor="t"/>
          <a:lstStyle/>
          <a:p>
            <a:pPr indent="0" marL="0">
              <a:buNone/>
            </a:pPr>
            <a:r>
              <a:rPr lang="en-US" sz="3000" b="1" dirty="0">
                <a:solidFill>
                  <a:schemeClr val="accent2"/>
                </a:solidFill>
                <a:latin typeface="+mj-lt" pitchFamily="34" charset="0"/>
                <a:ea typeface="+mj-lt" pitchFamily="34" charset="-122"/>
                <a:cs typeface="+mj-lt" pitchFamily="34" charset="-120"/>
              </a:rPr>
              <a:t>02</a:t>
            </a:r>
            <a:endParaRPr lang="en-US" sz="3000" dirty="0"/>
          </a:p>
        </p:txBody>
      </p:sp>
      <p:sp>
        <p:nvSpPr>
          <p:cNvPr id="9" name="Text 7"/>
          <p:cNvSpPr txBox="1"/>
          <p:nvPr/>
        </p:nvSpPr>
        <p:spPr>
          <a:xfrm>
            <a:off x="3550844" y="2103120"/>
            <a:ext cx="2224964" cy="594360"/>
          </a:xfrm>
          <a:prstGeom prst="rect">
            <a:avLst/>
          </a:prstGeom>
          <a:noFill/>
          <a:ln/>
        </p:spPr>
        <p:txBody>
          <a:bodyPr wrap="square" lIns="0" tIns="0" rIns="0" bIns="0" rtlCol="0" anchor="t"/>
          <a:lstStyle/>
          <a:p>
            <a:pPr indent="0" marL="0">
              <a:buNone/>
            </a:pPr>
            <a:r>
              <a:rPr lang="en-US" sz="1700" b="1" dirty="0">
                <a:solidFill>
                  <a:schemeClr val="tx1"/>
                </a:solidFill>
              </a:rPr>
              <a:t>Think alone first</a:t>
            </a:r>
            <a:endParaRPr lang="en-US" sz="1700" dirty="0"/>
          </a:p>
        </p:txBody>
      </p:sp>
      <p:sp>
        <p:nvSpPr>
          <p:cNvPr id="10" name="Text 8"/>
          <p:cNvSpPr txBox="1"/>
          <p:nvPr/>
        </p:nvSpPr>
        <p:spPr>
          <a:xfrm>
            <a:off x="3550844" y="2743200"/>
            <a:ext cx="2224964" cy="1234440"/>
          </a:xfrm>
          <a:prstGeom prst="rect">
            <a:avLst/>
          </a:prstGeom>
          <a:noFill/>
          <a:ln/>
        </p:spPr>
        <p:txBody>
          <a:bodyPr wrap="square" lIns="0" tIns="0" rIns="0" bIns="0" rtlCol="0" anchor="t"/>
          <a:lstStyle/>
          <a:p>
            <a:pPr indent="0" marL="0">
              <a:buNone/>
            </a:pPr>
            <a:r>
              <a:rPr lang="en-US" sz="1400" dirty="0">
                <a:solidFill>
                  <a:schemeClr val="tx2"/>
                </a:solidFill>
              </a:rPr>
              <a:t>Everyone writes on post-its before any discussion — one idea per note — so every voice is heard.</a:t>
            </a:r>
            <a:endParaRPr lang="en-US" sz="1400" dirty="0"/>
          </a:p>
        </p:txBody>
      </p:sp>
      <p:sp>
        <p:nvSpPr>
          <p:cNvPr id="11" name="Rule 3"/>
          <p:cNvSpPr/>
          <p:nvPr/>
        </p:nvSpPr>
        <p:spPr>
          <a:xfrm>
            <a:off x="6187288" y="1280160"/>
            <a:ext cx="2682164" cy="2788920"/>
          </a:xfrm>
          <a:prstGeom prst="roundRect">
            <a:avLst>
              <a:gd name="adj" fmla="val 2046"/>
            </a:avLst>
          </a:prstGeom>
          <a:solidFill>
            <a:schemeClr val="bg1"/>
          </a:solidFill>
          <a:ln w="9525">
            <a:solidFill>
              <a:schemeClr val="accent4"/>
            </a:solidFill>
            <a:prstDash val="solid"/>
          </a:ln>
        </p:spPr>
      </p:sp>
      <p:sp>
        <p:nvSpPr>
          <p:cNvPr id="12" name="Text 10"/>
          <p:cNvSpPr txBox="1"/>
          <p:nvPr/>
        </p:nvSpPr>
        <p:spPr>
          <a:xfrm>
            <a:off x="6415888" y="1481328"/>
            <a:ext cx="914400" cy="502920"/>
          </a:xfrm>
          <a:prstGeom prst="rect">
            <a:avLst/>
          </a:prstGeom>
          <a:noFill/>
          <a:ln/>
        </p:spPr>
        <p:txBody>
          <a:bodyPr wrap="square" lIns="0" tIns="0" rIns="0" bIns="0" rtlCol="0" anchor="t"/>
          <a:lstStyle/>
          <a:p>
            <a:pPr indent="0" marL="0">
              <a:buNone/>
            </a:pPr>
            <a:r>
              <a:rPr lang="en-US" sz="3000" b="1" dirty="0">
                <a:solidFill>
                  <a:schemeClr val="accent2"/>
                </a:solidFill>
                <a:latin typeface="+mj-lt" pitchFamily="34" charset="0"/>
                <a:ea typeface="+mj-lt" pitchFamily="34" charset="-122"/>
                <a:cs typeface="+mj-lt" pitchFamily="34" charset="-120"/>
              </a:rPr>
              <a:t>03</a:t>
            </a:r>
            <a:endParaRPr lang="en-US" sz="3000" dirty="0"/>
          </a:p>
        </p:txBody>
      </p:sp>
      <p:sp>
        <p:nvSpPr>
          <p:cNvPr id="13" name="Text 11"/>
          <p:cNvSpPr txBox="1"/>
          <p:nvPr/>
        </p:nvSpPr>
        <p:spPr>
          <a:xfrm>
            <a:off x="6415888" y="2103120"/>
            <a:ext cx="2224964" cy="594360"/>
          </a:xfrm>
          <a:prstGeom prst="rect">
            <a:avLst/>
          </a:prstGeom>
          <a:noFill/>
          <a:ln/>
        </p:spPr>
        <p:txBody>
          <a:bodyPr wrap="square" lIns="0" tIns="0" rIns="0" bIns="0" rtlCol="0" anchor="t"/>
          <a:lstStyle/>
          <a:p>
            <a:pPr indent="0" marL="0">
              <a:buNone/>
            </a:pPr>
            <a:r>
              <a:rPr lang="en-US" sz="1700" b="1" dirty="0">
                <a:solidFill>
                  <a:schemeClr val="tx1"/>
                </a:solidFill>
              </a:rPr>
              <a:t>Cluster, then converge</a:t>
            </a:r>
            <a:endParaRPr lang="en-US" sz="1700" dirty="0"/>
          </a:p>
        </p:txBody>
      </p:sp>
      <p:sp>
        <p:nvSpPr>
          <p:cNvPr id="14" name="Text 12"/>
          <p:cNvSpPr txBox="1"/>
          <p:nvPr/>
        </p:nvSpPr>
        <p:spPr>
          <a:xfrm>
            <a:off x="6415888" y="2743200"/>
            <a:ext cx="2224964" cy="1234440"/>
          </a:xfrm>
          <a:prstGeom prst="rect">
            <a:avLst/>
          </a:prstGeom>
          <a:noFill/>
          <a:ln/>
        </p:spPr>
        <p:txBody>
          <a:bodyPr wrap="square" lIns="0" tIns="0" rIns="0" bIns="0" rtlCol="0" anchor="t"/>
          <a:lstStyle/>
          <a:p>
            <a:pPr indent="0" marL="0">
              <a:buNone/>
            </a:pPr>
            <a:r>
              <a:rPr lang="en-US" sz="1400" dirty="0">
                <a:solidFill>
                  <a:schemeClr val="tx2"/>
                </a:solidFill>
              </a:rPr>
              <a:t>Group similar notes, label the themes, discuss, then narrow by consensus or dot vote.</a:t>
            </a:r>
            <a:endParaRPr lang="en-US" sz="1400" dirty="0"/>
          </a:p>
        </p:txBody>
      </p:sp>
      <p:sp>
        <p:nvSpPr>
          <p:cNvPr id="15" name="Rule 4"/>
          <p:cNvSpPr/>
          <p:nvPr/>
        </p:nvSpPr>
        <p:spPr>
          <a:xfrm>
            <a:off x="9052331" y="1280160"/>
            <a:ext cx="2682164" cy="2788920"/>
          </a:xfrm>
          <a:prstGeom prst="roundRect">
            <a:avLst>
              <a:gd name="adj" fmla="val 2046"/>
            </a:avLst>
          </a:prstGeom>
          <a:solidFill>
            <a:schemeClr val="bg1"/>
          </a:solidFill>
          <a:ln w="9525">
            <a:solidFill>
              <a:schemeClr val="accent4"/>
            </a:solidFill>
            <a:prstDash val="solid"/>
          </a:ln>
        </p:spPr>
      </p:sp>
      <p:sp>
        <p:nvSpPr>
          <p:cNvPr id="16" name="Text 14"/>
          <p:cNvSpPr txBox="1"/>
          <p:nvPr/>
        </p:nvSpPr>
        <p:spPr>
          <a:xfrm>
            <a:off x="9280931" y="1481328"/>
            <a:ext cx="914400" cy="502920"/>
          </a:xfrm>
          <a:prstGeom prst="rect">
            <a:avLst/>
          </a:prstGeom>
          <a:noFill/>
          <a:ln/>
        </p:spPr>
        <p:txBody>
          <a:bodyPr wrap="square" lIns="0" tIns="0" rIns="0" bIns="0" rtlCol="0" anchor="t"/>
          <a:lstStyle/>
          <a:p>
            <a:pPr indent="0" marL="0">
              <a:buNone/>
            </a:pPr>
            <a:r>
              <a:rPr lang="en-US" sz="3000" b="1" dirty="0">
                <a:solidFill>
                  <a:schemeClr val="accent2"/>
                </a:solidFill>
                <a:latin typeface="+mj-lt" pitchFamily="34" charset="0"/>
                <a:ea typeface="+mj-lt" pitchFamily="34" charset="-122"/>
                <a:cs typeface="+mj-lt" pitchFamily="34" charset="-120"/>
              </a:rPr>
              <a:t>04</a:t>
            </a:r>
            <a:endParaRPr lang="en-US" sz="3000" dirty="0"/>
          </a:p>
        </p:txBody>
      </p:sp>
      <p:sp>
        <p:nvSpPr>
          <p:cNvPr id="17" name="Text 15"/>
          <p:cNvSpPr txBox="1"/>
          <p:nvPr/>
        </p:nvSpPr>
        <p:spPr>
          <a:xfrm>
            <a:off x="9280931" y="2103120"/>
            <a:ext cx="2224964" cy="594360"/>
          </a:xfrm>
          <a:prstGeom prst="rect">
            <a:avLst/>
          </a:prstGeom>
          <a:noFill/>
          <a:ln/>
        </p:spPr>
        <p:txBody>
          <a:bodyPr wrap="square" lIns="0" tIns="0" rIns="0" bIns="0" rtlCol="0" anchor="t"/>
          <a:lstStyle/>
          <a:p>
            <a:pPr indent="0" marL="0">
              <a:buNone/>
            </a:pPr>
            <a:r>
              <a:rPr lang="en-US" sz="1700" b="1" dirty="0">
                <a:solidFill>
                  <a:schemeClr val="tx1"/>
                </a:solidFill>
              </a:rPr>
              <a:t>Draft, test, record</a:t>
            </a:r>
            <a:endParaRPr lang="en-US" sz="1700" dirty="0"/>
          </a:p>
        </p:txBody>
      </p:sp>
      <p:sp>
        <p:nvSpPr>
          <p:cNvPr id="18" name="Text 16"/>
          <p:cNvSpPr txBox="1"/>
          <p:nvPr/>
        </p:nvSpPr>
        <p:spPr>
          <a:xfrm>
            <a:off x="9280931" y="2743200"/>
            <a:ext cx="2224964" cy="1234440"/>
          </a:xfrm>
          <a:prstGeom prst="rect">
            <a:avLst/>
          </a:prstGeom>
          <a:noFill/>
          <a:ln/>
        </p:spPr>
        <p:txBody>
          <a:bodyPr wrap="square" lIns="0" tIns="0" rIns="0" bIns="0" rtlCol="0" anchor="t"/>
          <a:lstStyle/>
          <a:p>
            <a:pPr indent="0" marL="0">
              <a:buNone/>
            </a:pPr>
            <a:r>
              <a:rPr lang="en-US" sz="1400" dirty="0">
                <a:solidFill>
                  <a:schemeClr val="tx2"/>
                </a:solidFill>
              </a:rPr>
              <a:t>Write the statement, test it against the checklist, then record it in your FamilyOFX Constitution.</a:t>
            </a:r>
            <a:endParaRPr lang="en-US" sz="1400" dirty="0"/>
          </a:p>
        </p:txBody>
      </p:sp>
      <p:sp>
        <p:nvSpPr>
          <p:cNvPr id="19" name="Write area: Today's session"/>
          <p:cNvSpPr/>
          <p:nvPr/>
        </p:nvSpPr>
        <p:spPr>
          <a:xfrm>
            <a:off x="457200" y="4297680"/>
            <a:ext cx="11277295" cy="1965960"/>
          </a:xfrm>
          <a:prstGeom prst="roundRect">
            <a:avLst>
              <a:gd name="adj" fmla="val 2791"/>
            </a:avLst>
          </a:prstGeom>
          <a:solidFill>
            <a:schemeClr val="bg1"/>
          </a:solidFill>
          <a:ln w="12700">
            <a:solidFill>
              <a:schemeClr val="accent3"/>
            </a:solidFill>
            <a:prstDash val="dash"/>
          </a:ln>
        </p:spPr>
      </p:sp>
      <p:sp>
        <p:nvSpPr>
          <p:cNvPr id="20" name="Text 18"/>
          <p:cNvSpPr txBox="1"/>
          <p:nvPr/>
        </p:nvSpPr>
        <p:spPr>
          <a:xfrm>
            <a:off x="621792" y="4443984"/>
            <a:ext cx="10948111" cy="228600"/>
          </a:xfrm>
          <a:prstGeom prst="rect">
            <a:avLst/>
          </a:prstGeom>
          <a:noFill/>
          <a:ln/>
        </p:spPr>
        <p:txBody>
          <a:bodyPr wrap="square" lIns="0" tIns="0" rIns="0" bIns="0" rtlCol="0" anchor="t"/>
          <a:lstStyle/>
          <a:p>
            <a:pPr indent="0" marL="0">
              <a:buNone/>
            </a:pPr>
            <a:r>
              <a:rPr lang="en-US" sz="1100" b="1" spc="150" kern="0" dirty="0">
                <a:solidFill>
                  <a:schemeClr val="tx2"/>
                </a:solidFill>
              </a:rPr>
              <a:t>TODAY'S SESSION</a:t>
            </a:r>
            <a:endParaRPr lang="en-US" sz="1100" dirty="0"/>
          </a:p>
        </p:txBody>
      </p:sp>
      <p:sp>
        <p:nvSpPr>
          <p:cNvPr id="21" name="Text 19"/>
          <p:cNvSpPr txBox="1"/>
          <p:nvPr/>
        </p:nvSpPr>
        <p:spPr>
          <a:xfrm>
            <a:off x="621792" y="4800600"/>
            <a:ext cx="1188720" cy="274320"/>
          </a:xfrm>
          <a:prstGeom prst="rect">
            <a:avLst/>
          </a:prstGeom>
          <a:noFill/>
          <a:ln/>
        </p:spPr>
        <p:txBody>
          <a:bodyPr wrap="square" lIns="0" tIns="0" rIns="0" bIns="0" rtlCol="0" anchor="t"/>
          <a:lstStyle/>
          <a:p>
            <a:pPr indent="0" marL="0">
              <a:buNone/>
            </a:pPr>
            <a:r>
              <a:rPr lang="en-US" sz="1400" dirty="0">
                <a:solidFill>
                  <a:schemeClr val="accent6"/>
                </a:solidFill>
              </a:rPr>
              <a:t>Date</a:t>
            </a:r>
            <a:endParaRPr lang="en-US" sz="1400" dirty="0"/>
          </a:p>
        </p:txBody>
      </p:sp>
      <p:sp>
        <p:nvSpPr>
          <p:cNvPr id="22" name="Shape 20"/>
          <p:cNvSpPr/>
          <p:nvPr/>
        </p:nvSpPr>
        <p:spPr>
          <a:xfrm>
            <a:off x="1856232" y="5047488"/>
            <a:ext cx="4023360" cy="0"/>
          </a:xfrm>
          <a:prstGeom prst="line">
            <a:avLst/>
          </a:prstGeom>
          <a:noFill/>
          <a:ln w="9525">
            <a:solidFill>
              <a:schemeClr val="accent4"/>
            </a:solidFill>
            <a:prstDash val="solid"/>
          </a:ln>
        </p:spPr>
      </p:sp>
      <p:sp>
        <p:nvSpPr>
          <p:cNvPr id="23" name="Text 21"/>
          <p:cNvSpPr txBox="1"/>
          <p:nvPr/>
        </p:nvSpPr>
        <p:spPr>
          <a:xfrm>
            <a:off x="621792" y="5257800"/>
            <a:ext cx="1188720" cy="274320"/>
          </a:xfrm>
          <a:prstGeom prst="rect">
            <a:avLst/>
          </a:prstGeom>
          <a:noFill/>
          <a:ln/>
        </p:spPr>
        <p:txBody>
          <a:bodyPr wrap="square" lIns="0" tIns="0" rIns="0" bIns="0" rtlCol="0" anchor="t"/>
          <a:lstStyle/>
          <a:p>
            <a:pPr indent="0" marL="0">
              <a:buNone/>
            </a:pPr>
            <a:r>
              <a:rPr lang="en-US" sz="1400" dirty="0">
                <a:solidFill>
                  <a:schemeClr val="accent6"/>
                </a:solidFill>
              </a:rPr>
              <a:t>Workshop</a:t>
            </a:r>
            <a:endParaRPr lang="en-US" sz="1400" dirty="0"/>
          </a:p>
        </p:txBody>
      </p:sp>
      <p:sp>
        <p:nvSpPr>
          <p:cNvPr id="24" name="Shape 22"/>
          <p:cNvSpPr/>
          <p:nvPr/>
        </p:nvSpPr>
        <p:spPr>
          <a:xfrm>
            <a:off x="1856232" y="5504688"/>
            <a:ext cx="4023360" cy="0"/>
          </a:xfrm>
          <a:prstGeom prst="line">
            <a:avLst/>
          </a:prstGeom>
          <a:noFill/>
          <a:ln w="9525">
            <a:solidFill>
              <a:schemeClr val="accent4"/>
            </a:solidFill>
            <a:prstDash val="solid"/>
          </a:ln>
        </p:spPr>
      </p:sp>
      <p:sp>
        <p:nvSpPr>
          <p:cNvPr id="25" name="Text 23"/>
          <p:cNvSpPr txBox="1"/>
          <p:nvPr/>
        </p:nvSpPr>
        <p:spPr>
          <a:xfrm>
            <a:off x="621792" y="5715000"/>
            <a:ext cx="1188720" cy="274320"/>
          </a:xfrm>
          <a:prstGeom prst="rect">
            <a:avLst/>
          </a:prstGeom>
          <a:noFill/>
          <a:ln/>
        </p:spPr>
        <p:txBody>
          <a:bodyPr wrap="square" lIns="0" tIns="0" rIns="0" bIns="0" rtlCol="0" anchor="t"/>
          <a:lstStyle/>
          <a:p>
            <a:pPr indent="0" marL="0">
              <a:buNone/>
            </a:pPr>
            <a:r>
              <a:rPr lang="en-US" sz="1400" dirty="0">
                <a:solidFill>
                  <a:schemeClr val="accent6"/>
                </a:solidFill>
              </a:rPr>
              <a:t>Facilitator</a:t>
            </a:r>
            <a:endParaRPr lang="en-US" sz="1400" dirty="0"/>
          </a:p>
        </p:txBody>
      </p:sp>
      <p:sp>
        <p:nvSpPr>
          <p:cNvPr id="26" name="Shape 24"/>
          <p:cNvSpPr/>
          <p:nvPr/>
        </p:nvSpPr>
        <p:spPr>
          <a:xfrm>
            <a:off x="1856232" y="5961888"/>
            <a:ext cx="4023360" cy="0"/>
          </a:xfrm>
          <a:prstGeom prst="line">
            <a:avLst/>
          </a:prstGeom>
          <a:noFill/>
          <a:ln w="9525">
            <a:solidFill>
              <a:schemeClr val="accent4"/>
            </a:solidFill>
            <a:prstDash val="solid"/>
          </a:ln>
        </p:spPr>
      </p:sp>
      <p:sp>
        <p:nvSpPr>
          <p:cNvPr id="27" name="Text 25"/>
          <p:cNvSpPr txBox="1"/>
          <p:nvPr/>
        </p:nvSpPr>
        <p:spPr>
          <a:xfrm>
            <a:off x="6309360" y="4800600"/>
            <a:ext cx="1463040" cy="274320"/>
          </a:xfrm>
          <a:prstGeom prst="rect">
            <a:avLst/>
          </a:prstGeom>
          <a:noFill/>
          <a:ln/>
        </p:spPr>
        <p:txBody>
          <a:bodyPr wrap="square" lIns="0" tIns="0" rIns="0" bIns="0" rtlCol="0" anchor="t"/>
          <a:lstStyle/>
          <a:p>
            <a:pPr indent="0" marL="0">
              <a:buNone/>
            </a:pPr>
            <a:r>
              <a:rPr lang="en-US" sz="1400" dirty="0">
                <a:solidFill>
                  <a:schemeClr val="accent6"/>
                </a:solidFill>
              </a:rPr>
              <a:t>Participants</a:t>
            </a:r>
            <a:endParaRPr lang="en-US" sz="1400" dirty="0"/>
          </a:p>
        </p:txBody>
      </p:sp>
      <p:sp>
        <p:nvSpPr>
          <p:cNvPr id="28" name="Shape 26"/>
          <p:cNvSpPr/>
          <p:nvPr/>
        </p:nvSpPr>
        <p:spPr>
          <a:xfrm>
            <a:off x="7772400" y="5047488"/>
            <a:ext cx="3794760" cy="0"/>
          </a:xfrm>
          <a:prstGeom prst="line">
            <a:avLst/>
          </a:prstGeom>
          <a:noFill/>
          <a:ln w="9525">
            <a:solidFill>
              <a:schemeClr val="accent4"/>
            </a:solidFill>
            <a:prstDash val="solid"/>
          </a:ln>
        </p:spPr>
      </p:sp>
      <p:sp>
        <p:nvSpPr>
          <p:cNvPr id="29" name="Shape 27"/>
          <p:cNvSpPr/>
          <p:nvPr/>
        </p:nvSpPr>
        <p:spPr>
          <a:xfrm>
            <a:off x="7772400" y="5504688"/>
            <a:ext cx="3794760" cy="0"/>
          </a:xfrm>
          <a:prstGeom prst="line">
            <a:avLst/>
          </a:prstGeom>
          <a:noFill/>
          <a:ln w="9525">
            <a:solidFill>
              <a:schemeClr val="accent4"/>
            </a:solidFill>
            <a:prstDash val="solid"/>
          </a:ln>
        </p:spPr>
      </p:sp>
      <p:sp>
        <p:nvSpPr>
          <p:cNvPr id="30" name="Shape 28"/>
          <p:cNvSpPr/>
          <p:nvPr/>
        </p:nvSpPr>
        <p:spPr>
          <a:xfrm>
            <a:off x="7772400" y="5961888"/>
            <a:ext cx="3794760"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1783080"/>
            <a:ext cx="3566160" cy="1097280"/>
          </a:xfrm>
          <a:prstGeom prst="rect">
            <a:avLst/>
          </a:prstGeom>
          <a:noFill/>
          <a:ln/>
        </p:spPr>
        <p:txBody>
          <a:bodyPr wrap="square" lIns="0" tIns="0" rIns="0" bIns="0" rtlCol="0" anchor="b"/>
          <a:lstStyle/>
          <a:p>
            <a:pPr algn="l" indent="0" marL="0">
              <a:buNone/>
            </a:pPr>
            <a:r>
              <a:rPr lang="en-US" sz="4000" b="1" dirty="0">
                <a:solidFill>
                  <a:schemeClr val="bg1"/>
                </a:solidFill>
              </a:rPr>
              <a:t>Purpose</a:t>
            </a:r>
            <a:endParaRPr lang="en-US" sz="4000" dirty="0"/>
          </a:p>
        </p:txBody>
      </p:sp>
      <p:sp>
        <p:nvSpPr>
          <p:cNvPr id="3" name="Text 1"/>
          <p:cNvSpPr/>
          <p:nvPr>
            <p:ph idx="102" type="body" hasCustomPrompt="1"/>
          </p:nvPr>
        </p:nvSpPr>
        <p:spPr>
          <a:xfrm>
            <a:off x="548640" y="2880360"/>
            <a:ext cx="3566160" cy="457200"/>
          </a:xfrm>
          <a:prstGeom prst="rect">
            <a:avLst/>
          </a:prstGeom>
          <a:noFill/>
          <a:ln/>
        </p:spPr>
        <p:txBody>
          <a:bodyPr wrap="square" lIns="0" tIns="0" rIns="0" bIns="0" rtlCol="0" anchor="t"/>
          <a:lstStyle/>
          <a:p>
            <a:pPr algn="l" indent="0" marL="0">
              <a:buNone/>
            </a:pPr>
            <a:r>
              <a:rPr lang="en-US" sz="2000" i="1" dirty="0">
                <a:solidFill>
                  <a:schemeClr val="accent5"/>
                </a:solidFill>
              </a:rPr>
              <a:t>Why you exist</a:t>
            </a:r>
            <a:endParaRPr lang="en-US" sz="2000" dirty="0"/>
          </a:p>
        </p:txBody>
      </p:sp>
      <p:sp>
        <p:nvSpPr>
          <p:cNvPr id="4" name="Text 2"/>
          <p:cNvSpPr txBox="1"/>
          <p:nvPr/>
        </p:nvSpPr>
        <p:spPr>
          <a:xfrm>
            <a:off x="548640" y="320040"/>
            <a:ext cx="2743200" cy="1051560"/>
          </a:xfrm>
          <a:prstGeom prst="rect">
            <a:avLst/>
          </a:prstGeom>
          <a:noFill/>
          <a:ln/>
        </p:spPr>
        <p:txBody>
          <a:bodyPr wrap="square" lIns="0" tIns="0" rIns="0" bIns="0" rtlCol="0" anchor="b"/>
          <a:lstStyle/>
          <a:p>
            <a:pPr indent="0" marL="0">
              <a:buNone/>
            </a:pPr>
            <a:r>
              <a:rPr lang="en-US" sz="8000" b="1" dirty="0">
                <a:solidFill>
                  <a:schemeClr val="accent1"/>
                </a:solidFill>
                <a:latin typeface="+mj-lt" pitchFamily="34" charset="0"/>
                <a:ea typeface="+mj-lt" pitchFamily="34" charset="-122"/>
                <a:cs typeface="+mj-lt" pitchFamily="34" charset="-120"/>
              </a:rPr>
              <a:t>01</a:t>
            </a:r>
            <a:endParaRPr lang="en-US" sz="8000" dirty="0"/>
          </a:p>
        </p:txBody>
      </p:sp>
      <p:sp>
        <p:nvSpPr>
          <p:cNvPr id="5" name="Text 3"/>
          <p:cNvSpPr txBox="1"/>
          <p:nvPr/>
        </p:nvSpPr>
        <p:spPr>
          <a:xfrm>
            <a:off x="548640" y="1444752"/>
            <a:ext cx="3566160" cy="274320"/>
          </a:xfrm>
          <a:prstGeom prst="rect">
            <a:avLst/>
          </a:prstGeom>
          <a:noFill/>
          <a:ln/>
        </p:spPr>
        <p:txBody>
          <a:bodyPr wrap="square" lIns="0" tIns="0" rIns="0" bIns="0" rtlCol="0" anchor="t"/>
          <a:lstStyle/>
          <a:p>
            <a:pPr indent="0" marL="0">
              <a:buNone/>
            </a:pPr>
            <a:r>
              <a:rPr lang="en-US" sz="1200" b="1" spc="300" kern="0" dirty="0">
                <a:solidFill>
                  <a:schemeClr val="accent5"/>
                </a:solidFill>
              </a:rPr>
              <a:t>WORKSHOP 01  ·  FOUNDATION</a:t>
            </a:r>
            <a:endParaRPr lang="en-US" sz="1200" dirty="0"/>
          </a:p>
        </p:txBody>
      </p:sp>
      <p:sp>
        <p:nvSpPr>
          <p:cNvPr id="6" name="Text 4"/>
          <p:cNvSpPr txBox="1"/>
          <p:nvPr/>
        </p:nvSpPr>
        <p:spPr>
          <a:xfrm>
            <a:off x="548640" y="3474720"/>
            <a:ext cx="3566160" cy="914400"/>
          </a:xfrm>
          <a:prstGeom prst="rect">
            <a:avLst/>
          </a:prstGeom>
          <a:noFill/>
          <a:ln/>
        </p:spPr>
        <p:txBody>
          <a:bodyPr wrap="square" lIns="0" tIns="0" rIns="0" bIns="0" rtlCol="0" anchor="t"/>
          <a:lstStyle/>
          <a:p>
            <a:pPr indent="0" marL="0">
              <a:buNone/>
            </a:pPr>
            <a:r>
              <a:rPr lang="en-US" sz="1400" dirty="0">
                <a:solidFill>
                  <a:schemeClr val="bg2"/>
                </a:solidFill>
              </a:rPr>
              <a:t>The ultimate reason your family office exists, beyond profit. Everything else in the series builds on this.</a:t>
            </a:r>
            <a:endParaRPr lang="en-US" sz="1400" dirty="0"/>
          </a:p>
        </p:txBody>
      </p:sp>
      <p:sp>
        <p:nvSpPr>
          <p:cNvPr id="7" name="Text 5"/>
          <p:cNvSpPr txBox="1"/>
          <p:nvPr/>
        </p:nvSpPr>
        <p:spPr>
          <a:xfrm>
            <a:off x="548640" y="4526280"/>
            <a:ext cx="35661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YOU'LL LEAVE WITH</a:t>
            </a:r>
            <a:endParaRPr lang="en-US" sz="1100" dirty="0"/>
          </a:p>
        </p:txBody>
      </p:sp>
      <p:sp>
        <p:nvSpPr>
          <p:cNvPr id="8" name="Text 6"/>
          <p:cNvSpPr txBox="1"/>
          <p:nvPr/>
        </p:nvSpPr>
        <p:spPr>
          <a:xfrm>
            <a:off x="548640" y="4828032"/>
            <a:ext cx="3566160" cy="1280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A clear, authentic purpose statement</a:t>
            </a:r>
            <a:endParaRPr lang="en-US" sz="1400" dirty="0"/>
          </a:p>
          <a:p>
            <a:pPr marL="342900" indent="-342900">
              <a:spcAft>
                <a:spcPts val="600"/>
              </a:spcAft>
              <a:buSzPct val="100000"/>
              <a:buChar char="•"/>
            </a:pPr>
            <a:r>
              <a:rPr lang="en-US" sz="1400" dirty="0">
                <a:solidFill>
                  <a:schemeClr val="bg1"/>
                </a:solidFill>
              </a:rPr>
              <a:t>Shared understanding of our ‘why’</a:t>
            </a:r>
            <a:endParaRPr lang="en-US" sz="1400" dirty="0"/>
          </a:p>
          <a:p>
            <a:pPr marL="342900" indent="-342900">
              <a:spcAft>
                <a:spcPts val="600"/>
              </a:spcAft>
              <a:buSzPct val="100000"/>
              <a:buChar char="•"/>
            </a:pPr>
            <a:r>
              <a:rPr lang="en-US" sz="1400" dirty="0">
                <a:solidFill>
                  <a:schemeClr val="bg1"/>
                </a:solidFill>
              </a:rPr>
              <a:t>A foundation for every decision</a:t>
            </a:r>
            <a:endParaRPr lang="en-US" sz="1400" dirty="0"/>
          </a:p>
        </p:txBody>
      </p:sp>
      <p:sp>
        <p:nvSpPr>
          <p:cNvPr id="9" name="Text 7"/>
          <p:cNvSpPr txBox="1"/>
          <p:nvPr/>
        </p:nvSpPr>
        <p:spPr>
          <a:xfrm>
            <a:off x="548640" y="6263640"/>
            <a:ext cx="3566160" cy="274320"/>
          </a:xfrm>
          <a:prstGeom prst="rect">
            <a:avLst/>
          </a:prstGeom>
          <a:noFill/>
          <a:ln/>
        </p:spPr>
        <p:txBody>
          <a:bodyPr wrap="square" lIns="0" tIns="0" rIns="0" bIns="0" rtlCol="0" anchor="t"/>
          <a:lstStyle/>
          <a:p>
            <a:pPr indent="0" marL="0">
              <a:buNone/>
            </a:pPr>
            <a:r>
              <a:rPr lang="en-US" sz="1200" i="1" dirty="0">
                <a:solidFill>
                  <a:schemeClr val="accent5"/>
                </a:solidFill>
              </a:rPr>
              <a:t>1–2 hours  ·  full, uninterrupted focus</a:t>
            </a:r>
            <a:endParaRPr lang="en-US" sz="1200" dirty="0"/>
          </a:p>
        </p:txBody>
      </p:sp>
      <p:sp>
        <p:nvSpPr>
          <p:cNvPr id="10" name="Text 8"/>
          <p:cNvSpPr txBox="1"/>
          <p:nvPr/>
        </p:nvSpPr>
        <p:spPr>
          <a:xfrm>
            <a:off x="4937760" y="50292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KEY QUESTIONS</a:t>
            </a:r>
            <a:endParaRPr lang="en-US" sz="1100" dirty="0"/>
          </a:p>
        </p:txBody>
      </p:sp>
      <p:sp>
        <p:nvSpPr>
          <p:cNvPr id="11" name="Text 9"/>
          <p:cNvSpPr txBox="1"/>
          <p:nvPr/>
        </p:nvSpPr>
        <p:spPr>
          <a:xfrm>
            <a:off x="4937760" y="8686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1</a:t>
            </a:r>
            <a:endParaRPr lang="en-US" sz="1800" dirty="0"/>
          </a:p>
        </p:txBody>
      </p:sp>
      <p:sp>
        <p:nvSpPr>
          <p:cNvPr id="12" name="Text 10"/>
          <p:cNvSpPr txBox="1"/>
          <p:nvPr/>
        </p:nvSpPr>
        <p:spPr>
          <a:xfrm>
            <a:off x="5394960" y="886968"/>
            <a:ext cx="6336792" cy="731520"/>
          </a:xfrm>
          <a:prstGeom prst="rect">
            <a:avLst/>
          </a:prstGeom>
          <a:noFill/>
          <a:ln/>
        </p:spPr>
        <p:txBody>
          <a:bodyPr wrap="square" lIns="0" tIns="0" rIns="0" bIns="0" rtlCol="0" anchor="t"/>
          <a:lstStyle/>
          <a:p>
            <a:pPr indent="0" marL="0">
              <a:buNone/>
            </a:pPr>
            <a:r>
              <a:rPr lang="en-US" sz="1600" dirty="0">
                <a:solidFill>
                  <a:schemeClr val="tx1"/>
                </a:solidFill>
              </a:rPr>
              <a:t>Why does this organisation exist?</a:t>
            </a:r>
            <a:endParaRPr lang="en-US" sz="1600" dirty="0"/>
          </a:p>
        </p:txBody>
      </p:sp>
      <p:sp>
        <p:nvSpPr>
          <p:cNvPr id="13" name="Text 11"/>
          <p:cNvSpPr txBox="1"/>
          <p:nvPr/>
        </p:nvSpPr>
        <p:spPr>
          <a:xfrm>
            <a:off x="4937760" y="164592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2</a:t>
            </a:r>
            <a:endParaRPr lang="en-US" sz="1800" dirty="0"/>
          </a:p>
        </p:txBody>
      </p:sp>
      <p:sp>
        <p:nvSpPr>
          <p:cNvPr id="14" name="Text 12"/>
          <p:cNvSpPr txBox="1"/>
          <p:nvPr/>
        </p:nvSpPr>
        <p:spPr>
          <a:xfrm>
            <a:off x="5394960" y="166420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problem are we trying to solve?</a:t>
            </a:r>
            <a:endParaRPr lang="en-US" sz="1600" dirty="0"/>
          </a:p>
        </p:txBody>
      </p:sp>
      <p:sp>
        <p:nvSpPr>
          <p:cNvPr id="15" name="Text 13"/>
          <p:cNvSpPr txBox="1"/>
          <p:nvPr/>
        </p:nvSpPr>
        <p:spPr>
          <a:xfrm>
            <a:off x="4937760" y="242316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3</a:t>
            </a:r>
            <a:endParaRPr lang="en-US" sz="1800" dirty="0"/>
          </a:p>
        </p:txBody>
      </p:sp>
      <p:sp>
        <p:nvSpPr>
          <p:cNvPr id="16" name="Text 14"/>
          <p:cNvSpPr txBox="1"/>
          <p:nvPr/>
        </p:nvSpPr>
        <p:spPr>
          <a:xfrm>
            <a:off x="5394960" y="244144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difference do we want to make in the world?</a:t>
            </a:r>
            <a:endParaRPr lang="en-US" sz="1600" dirty="0"/>
          </a:p>
        </p:txBody>
      </p:sp>
      <p:sp>
        <p:nvSpPr>
          <p:cNvPr id="17" name="Text 15"/>
          <p:cNvSpPr txBox="1"/>
          <p:nvPr/>
        </p:nvSpPr>
        <p:spPr>
          <a:xfrm>
            <a:off x="4937760" y="320040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4</a:t>
            </a:r>
            <a:endParaRPr lang="en-US" sz="1800" dirty="0"/>
          </a:p>
        </p:txBody>
      </p:sp>
      <p:sp>
        <p:nvSpPr>
          <p:cNvPr id="18" name="Text 16"/>
          <p:cNvSpPr txBox="1"/>
          <p:nvPr/>
        </p:nvSpPr>
        <p:spPr>
          <a:xfrm>
            <a:off x="5394960" y="321868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are our motivations?</a:t>
            </a:r>
            <a:endParaRPr lang="en-US" sz="1600" dirty="0"/>
          </a:p>
        </p:txBody>
      </p:sp>
      <p:sp>
        <p:nvSpPr>
          <p:cNvPr id="19" name="Text 17"/>
          <p:cNvSpPr txBox="1"/>
          <p:nvPr/>
        </p:nvSpPr>
        <p:spPr>
          <a:xfrm>
            <a:off x="4937760" y="443484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SESSION FLOW</a:t>
            </a:r>
            <a:endParaRPr lang="en-US" sz="1100" dirty="0"/>
          </a:p>
        </p:txBody>
      </p:sp>
      <p:sp>
        <p:nvSpPr>
          <p:cNvPr id="20" name="Step 1"/>
          <p:cNvSpPr/>
          <p:nvPr/>
        </p:nvSpPr>
        <p:spPr>
          <a:xfrm>
            <a:off x="4937760" y="4754880"/>
            <a:ext cx="1249070" cy="1051560"/>
          </a:xfrm>
          <a:prstGeom prst="roundRect">
            <a:avLst>
              <a:gd name="adj" fmla="val 5217"/>
            </a:avLst>
          </a:prstGeom>
          <a:solidFill>
            <a:schemeClr val="bg1"/>
          </a:solidFill>
          <a:ln w="9525">
            <a:solidFill>
              <a:schemeClr val="accent4"/>
            </a:solidFill>
            <a:prstDash val="solid"/>
          </a:ln>
        </p:spPr>
      </p:sp>
      <p:sp>
        <p:nvSpPr>
          <p:cNvPr id="21" name="Text 19"/>
          <p:cNvSpPr txBox="1"/>
          <p:nvPr/>
        </p:nvSpPr>
        <p:spPr>
          <a:xfrm>
            <a:off x="5047488"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1</a:t>
            </a:r>
            <a:endParaRPr lang="en-US" sz="1000" dirty="0"/>
          </a:p>
        </p:txBody>
      </p:sp>
      <p:sp>
        <p:nvSpPr>
          <p:cNvPr id="22" name="Text 20"/>
          <p:cNvSpPr txBox="1"/>
          <p:nvPr/>
        </p:nvSpPr>
        <p:spPr>
          <a:xfrm>
            <a:off x="5047488"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Brainstorm</a:t>
            </a:r>
            <a:endParaRPr lang="en-US" sz="1400" dirty="0"/>
          </a:p>
        </p:txBody>
      </p:sp>
      <p:sp>
        <p:nvSpPr>
          <p:cNvPr id="23" name="Text 21"/>
          <p:cNvSpPr txBox="1"/>
          <p:nvPr/>
        </p:nvSpPr>
        <p:spPr>
          <a:xfrm>
            <a:off x="5047488"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24" name="Step 2"/>
          <p:cNvSpPr/>
          <p:nvPr/>
        </p:nvSpPr>
        <p:spPr>
          <a:xfrm>
            <a:off x="6323990" y="4754880"/>
            <a:ext cx="1249070" cy="1051560"/>
          </a:xfrm>
          <a:prstGeom prst="roundRect">
            <a:avLst>
              <a:gd name="adj" fmla="val 5217"/>
            </a:avLst>
          </a:prstGeom>
          <a:solidFill>
            <a:schemeClr val="bg1"/>
          </a:solidFill>
          <a:ln w="9525">
            <a:solidFill>
              <a:schemeClr val="accent4"/>
            </a:solidFill>
            <a:prstDash val="solid"/>
          </a:ln>
        </p:spPr>
      </p:sp>
      <p:sp>
        <p:nvSpPr>
          <p:cNvPr id="25" name="Text 23"/>
          <p:cNvSpPr txBox="1"/>
          <p:nvPr/>
        </p:nvSpPr>
        <p:spPr>
          <a:xfrm>
            <a:off x="6433718"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2</a:t>
            </a:r>
            <a:endParaRPr lang="en-US" sz="1000" dirty="0"/>
          </a:p>
        </p:txBody>
      </p:sp>
      <p:sp>
        <p:nvSpPr>
          <p:cNvPr id="26" name="Text 24"/>
          <p:cNvSpPr txBox="1"/>
          <p:nvPr/>
        </p:nvSpPr>
        <p:spPr>
          <a:xfrm>
            <a:off x="6433718"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Cluster</a:t>
            </a:r>
            <a:endParaRPr lang="en-US" sz="1400" dirty="0"/>
          </a:p>
        </p:txBody>
      </p:sp>
      <p:sp>
        <p:nvSpPr>
          <p:cNvPr id="27" name="Text 25"/>
          <p:cNvSpPr txBox="1"/>
          <p:nvPr/>
        </p:nvSpPr>
        <p:spPr>
          <a:xfrm>
            <a:off x="6433718"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28" name="Step 3"/>
          <p:cNvSpPr/>
          <p:nvPr/>
        </p:nvSpPr>
        <p:spPr>
          <a:xfrm>
            <a:off x="7710221" y="4754880"/>
            <a:ext cx="1249070" cy="1051560"/>
          </a:xfrm>
          <a:prstGeom prst="roundRect">
            <a:avLst>
              <a:gd name="adj" fmla="val 5217"/>
            </a:avLst>
          </a:prstGeom>
          <a:solidFill>
            <a:schemeClr val="bg1"/>
          </a:solidFill>
          <a:ln w="9525">
            <a:solidFill>
              <a:schemeClr val="accent4"/>
            </a:solidFill>
            <a:prstDash val="solid"/>
          </a:ln>
        </p:spPr>
      </p:sp>
      <p:sp>
        <p:nvSpPr>
          <p:cNvPr id="29" name="Text 27"/>
          <p:cNvSpPr txBox="1"/>
          <p:nvPr/>
        </p:nvSpPr>
        <p:spPr>
          <a:xfrm>
            <a:off x="7819949"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3</a:t>
            </a:r>
            <a:endParaRPr lang="en-US" sz="1000" dirty="0"/>
          </a:p>
        </p:txBody>
      </p:sp>
      <p:sp>
        <p:nvSpPr>
          <p:cNvPr id="30" name="Text 28"/>
          <p:cNvSpPr txBox="1"/>
          <p:nvPr/>
        </p:nvSpPr>
        <p:spPr>
          <a:xfrm>
            <a:off x="7819949"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Discuss</a:t>
            </a:r>
            <a:endParaRPr lang="en-US" sz="1400" dirty="0"/>
          </a:p>
        </p:txBody>
      </p:sp>
      <p:sp>
        <p:nvSpPr>
          <p:cNvPr id="31" name="Text 29"/>
          <p:cNvSpPr txBox="1"/>
          <p:nvPr/>
        </p:nvSpPr>
        <p:spPr>
          <a:xfrm>
            <a:off x="7819949"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30 min</a:t>
            </a:r>
            <a:endParaRPr lang="en-US" sz="1200" dirty="0"/>
          </a:p>
        </p:txBody>
      </p:sp>
      <p:sp>
        <p:nvSpPr>
          <p:cNvPr id="32" name="Step 4"/>
          <p:cNvSpPr/>
          <p:nvPr/>
        </p:nvSpPr>
        <p:spPr>
          <a:xfrm>
            <a:off x="9096451" y="4754880"/>
            <a:ext cx="1249070" cy="1051560"/>
          </a:xfrm>
          <a:prstGeom prst="roundRect">
            <a:avLst>
              <a:gd name="adj" fmla="val 5217"/>
            </a:avLst>
          </a:prstGeom>
          <a:solidFill>
            <a:schemeClr val="bg1"/>
          </a:solidFill>
          <a:ln w="9525">
            <a:solidFill>
              <a:schemeClr val="accent4"/>
            </a:solidFill>
            <a:prstDash val="solid"/>
          </a:ln>
        </p:spPr>
      </p:sp>
      <p:sp>
        <p:nvSpPr>
          <p:cNvPr id="33" name="Text 31"/>
          <p:cNvSpPr txBox="1"/>
          <p:nvPr/>
        </p:nvSpPr>
        <p:spPr>
          <a:xfrm>
            <a:off x="9206179"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4</a:t>
            </a:r>
            <a:endParaRPr lang="en-US" sz="1000" dirty="0"/>
          </a:p>
        </p:txBody>
      </p:sp>
      <p:sp>
        <p:nvSpPr>
          <p:cNvPr id="34" name="Text 32"/>
          <p:cNvSpPr txBox="1"/>
          <p:nvPr/>
        </p:nvSpPr>
        <p:spPr>
          <a:xfrm>
            <a:off x="9206179"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Draft</a:t>
            </a:r>
            <a:endParaRPr lang="en-US" sz="1400" dirty="0"/>
          </a:p>
        </p:txBody>
      </p:sp>
      <p:sp>
        <p:nvSpPr>
          <p:cNvPr id="35" name="Step 5"/>
          <p:cNvSpPr/>
          <p:nvPr/>
        </p:nvSpPr>
        <p:spPr>
          <a:xfrm>
            <a:off x="10482682" y="4754880"/>
            <a:ext cx="1249070" cy="1051560"/>
          </a:xfrm>
          <a:prstGeom prst="roundRect">
            <a:avLst>
              <a:gd name="adj" fmla="val 5217"/>
            </a:avLst>
          </a:prstGeom>
          <a:solidFill>
            <a:schemeClr val="bg1"/>
          </a:solidFill>
          <a:ln w="9525">
            <a:solidFill>
              <a:schemeClr val="accent4"/>
            </a:solidFill>
            <a:prstDash val="solid"/>
          </a:ln>
        </p:spPr>
      </p:sp>
      <p:sp>
        <p:nvSpPr>
          <p:cNvPr id="36" name="Text 34"/>
          <p:cNvSpPr txBox="1"/>
          <p:nvPr/>
        </p:nvSpPr>
        <p:spPr>
          <a:xfrm>
            <a:off x="10592410"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5</a:t>
            </a:r>
            <a:endParaRPr lang="en-US" sz="1000" dirty="0"/>
          </a:p>
        </p:txBody>
      </p:sp>
      <p:sp>
        <p:nvSpPr>
          <p:cNvPr id="37" name="Text 35"/>
          <p:cNvSpPr txBox="1"/>
          <p:nvPr/>
        </p:nvSpPr>
        <p:spPr>
          <a:xfrm>
            <a:off x="10592410"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Test</a:t>
            </a:r>
            <a:endParaRPr lang="en-US" sz="1400" dirty="0"/>
          </a:p>
        </p:txBody>
      </p:sp>
      <p:sp>
        <p:nvSpPr>
          <p:cNvPr id="38" name="Text 36"/>
          <p:cNvSpPr txBox="1"/>
          <p:nvPr/>
        </p:nvSpPr>
        <p:spPr>
          <a:xfrm>
            <a:off x="4937760" y="5943600"/>
            <a:ext cx="6793992" cy="365760"/>
          </a:xfrm>
          <a:prstGeom prst="rect">
            <a:avLst/>
          </a:prstGeom>
          <a:noFill/>
          <a:ln/>
        </p:spPr>
        <p:txBody>
          <a:bodyPr wrap="square" lIns="0" tIns="0" rIns="0" bIns="0" rtlCol="0" anchor="t"/>
          <a:lstStyle/>
          <a:p>
            <a:pPr indent="0" marL="0">
              <a:buNone/>
            </a:pPr>
            <a:r>
              <a:rPr lang="en-US" sz="1200" i="1" dirty="0">
                <a:solidFill>
                  <a:schemeClr val="accent6"/>
                </a:solidFill>
              </a:rPr>
              <a:t>Prep: come with 2–5 honest motivations. Materials: post-its, markers, a large wall or board.</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Frame it: impact and legacy</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1</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FOUNDATION</a:t>
            </a:r>
            <a:endParaRPr lang="en-US" sz="1100" dirty="0"/>
          </a:p>
        </p:txBody>
      </p:sp>
      <p:sp>
        <p:nvSpPr>
          <p:cNvPr id="8" name="Write area: Impact"/>
          <p:cNvSpPr/>
          <p:nvPr/>
        </p:nvSpPr>
        <p:spPr>
          <a:xfrm>
            <a:off x="457200" y="1280160"/>
            <a:ext cx="3611880" cy="4983480"/>
          </a:xfrm>
          <a:prstGeom prst="roundRect">
            <a:avLst>
              <a:gd name="adj" fmla="val 1519"/>
            </a:avLst>
          </a:prstGeom>
          <a:solidFill>
            <a:schemeClr val="bg1"/>
          </a:solidFill>
          <a:ln w="12700">
            <a:solidFill>
              <a:schemeClr val="accent3"/>
            </a:solidFill>
            <a:prstDash val="dash"/>
          </a:ln>
        </p:spPr>
      </p:sp>
      <p:sp>
        <p:nvSpPr>
          <p:cNvPr id="9" name="Text 6"/>
          <p:cNvSpPr txBox="1"/>
          <p:nvPr/>
        </p:nvSpPr>
        <p:spPr>
          <a:xfrm>
            <a:off x="621792" y="142646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IMPACT</a:t>
            </a:r>
            <a:endParaRPr lang="en-US" sz="1100" dirty="0"/>
          </a:p>
        </p:txBody>
      </p:sp>
      <p:sp>
        <p:nvSpPr>
          <p:cNvPr id="10" name="Text 7"/>
          <p:cNvSpPr txBox="1"/>
          <p:nvPr/>
        </p:nvSpPr>
        <p:spPr>
          <a:xfrm>
            <a:off x="621792" y="1700784"/>
            <a:ext cx="3282696" cy="417576"/>
          </a:xfrm>
          <a:prstGeom prst="rect">
            <a:avLst/>
          </a:prstGeom>
          <a:noFill/>
          <a:ln/>
        </p:spPr>
        <p:txBody>
          <a:bodyPr wrap="square" lIns="0" tIns="0" rIns="0" bIns="0" rtlCol="0" anchor="t"/>
          <a:lstStyle/>
          <a:p>
            <a:pPr indent="0" marL="0">
              <a:buNone/>
            </a:pPr>
            <a:r>
              <a:rPr lang="en-US" sz="1200" i="1" dirty="0">
                <a:solidFill>
                  <a:schemeClr val="accent6"/>
                </a:solidFill>
              </a:rPr>
              <a:t>What positive change will result from our work? What values do we want to pass down?</a:t>
            </a:r>
            <a:endParaRPr lang="en-US" sz="1200" dirty="0"/>
          </a:p>
        </p:txBody>
      </p:sp>
      <p:sp>
        <p:nvSpPr>
          <p:cNvPr id="11" name="Shape 8"/>
          <p:cNvSpPr/>
          <p:nvPr/>
        </p:nvSpPr>
        <p:spPr>
          <a:xfrm>
            <a:off x="621792" y="2511552"/>
            <a:ext cx="3282696" cy="0"/>
          </a:xfrm>
          <a:prstGeom prst="line">
            <a:avLst/>
          </a:prstGeom>
          <a:noFill/>
          <a:ln w="9525">
            <a:solidFill>
              <a:schemeClr val="accent4"/>
            </a:solidFill>
            <a:prstDash val="solid"/>
          </a:ln>
        </p:spPr>
      </p:sp>
      <p:sp>
        <p:nvSpPr>
          <p:cNvPr id="12" name="Shape 9"/>
          <p:cNvSpPr/>
          <p:nvPr/>
        </p:nvSpPr>
        <p:spPr>
          <a:xfrm>
            <a:off x="621792" y="2895600"/>
            <a:ext cx="3282696" cy="0"/>
          </a:xfrm>
          <a:prstGeom prst="line">
            <a:avLst/>
          </a:prstGeom>
          <a:noFill/>
          <a:ln w="9525">
            <a:solidFill>
              <a:schemeClr val="accent4"/>
            </a:solidFill>
            <a:prstDash val="solid"/>
          </a:ln>
        </p:spPr>
      </p:sp>
      <p:sp>
        <p:nvSpPr>
          <p:cNvPr id="13" name="Shape 10"/>
          <p:cNvSpPr/>
          <p:nvPr/>
        </p:nvSpPr>
        <p:spPr>
          <a:xfrm>
            <a:off x="621792" y="3279648"/>
            <a:ext cx="3282696" cy="0"/>
          </a:xfrm>
          <a:prstGeom prst="line">
            <a:avLst/>
          </a:prstGeom>
          <a:noFill/>
          <a:ln w="9525">
            <a:solidFill>
              <a:schemeClr val="accent4"/>
            </a:solidFill>
            <a:prstDash val="solid"/>
          </a:ln>
        </p:spPr>
      </p:sp>
      <p:sp>
        <p:nvSpPr>
          <p:cNvPr id="14" name="Shape 11"/>
          <p:cNvSpPr/>
          <p:nvPr/>
        </p:nvSpPr>
        <p:spPr>
          <a:xfrm>
            <a:off x="621792" y="3663696"/>
            <a:ext cx="3282696" cy="0"/>
          </a:xfrm>
          <a:prstGeom prst="line">
            <a:avLst/>
          </a:prstGeom>
          <a:noFill/>
          <a:ln w="9525">
            <a:solidFill>
              <a:schemeClr val="accent4"/>
            </a:solidFill>
            <a:prstDash val="solid"/>
          </a:ln>
        </p:spPr>
      </p:sp>
      <p:sp>
        <p:nvSpPr>
          <p:cNvPr id="15" name="Shape 12"/>
          <p:cNvSpPr/>
          <p:nvPr/>
        </p:nvSpPr>
        <p:spPr>
          <a:xfrm>
            <a:off x="621792" y="4047744"/>
            <a:ext cx="3282696" cy="0"/>
          </a:xfrm>
          <a:prstGeom prst="line">
            <a:avLst/>
          </a:prstGeom>
          <a:noFill/>
          <a:ln w="9525">
            <a:solidFill>
              <a:schemeClr val="accent4"/>
            </a:solidFill>
            <a:prstDash val="solid"/>
          </a:ln>
        </p:spPr>
      </p:sp>
      <p:sp>
        <p:nvSpPr>
          <p:cNvPr id="16" name="Shape 13"/>
          <p:cNvSpPr/>
          <p:nvPr/>
        </p:nvSpPr>
        <p:spPr>
          <a:xfrm>
            <a:off x="621792" y="4431792"/>
            <a:ext cx="3282696" cy="0"/>
          </a:xfrm>
          <a:prstGeom prst="line">
            <a:avLst/>
          </a:prstGeom>
          <a:noFill/>
          <a:ln w="9525">
            <a:solidFill>
              <a:schemeClr val="accent4"/>
            </a:solidFill>
            <a:prstDash val="solid"/>
          </a:ln>
        </p:spPr>
      </p:sp>
      <p:sp>
        <p:nvSpPr>
          <p:cNvPr id="17" name="Shape 14"/>
          <p:cNvSpPr/>
          <p:nvPr/>
        </p:nvSpPr>
        <p:spPr>
          <a:xfrm>
            <a:off x="621792" y="4815840"/>
            <a:ext cx="3282696" cy="0"/>
          </a:xfrm>
          <a:prstGeom prst="line">
            <a:avLst/>
          </a:prstGeom>
          <a:noFill/>
          <a:ln w="9525">
            <a:solidFill>
              <a:schemeClr val="accent4"/>
            </a:solidFill>
            <a:prstDash val="solid"/>
          </a:ln>
        </p:spPr>
      </p:sp>
      <p:sp>
        <p:nvSpPr>
          <p:cNvPr id="18" name="Shape 15"/>
          <p:cNvSpPr/>
          <p:nvPr/>
        </p:nvSpPr>
        <p:spPr>
          <a:xfrm>
            <a:off x="621792" y="5199888"/>
            <a:ext cx="3282696" cy="0"/>
          </a:xfrm>
          <a:prstGeom prst="line">
            <a:avLst/>
          </a:prstGeom>
          <a:noFill/>
          <a:ln w="9525">
            <a:solidFill>
              <a:schemeClr val="accent4"/>
            </a:solidFill>
            <a:prstDash val="solid"/>
          </a:ln>
        </p:spPr>
      </p:sp>
      <p:sp>
        <p:nvSpPr>
          <p:cNvPr id="19" name="Shape 16"/>
          <p:cNvSpPr/>
          <p:nvPr/>
        </p:nvSpPr>
        <p:spPr>
          <a:xfrm>
            <a:off x="621792" y="5583936"/>
            <a:ext cx="3282696" cy="0"/>
          </a:xfrm>
          <a:prstGeom prst="line">
            <a:avLst/>
          </a:prstGeom>
          <a:noFill/>
          <a:ln w="9525">
            <a:solidFill>
              <a:schemeClr val="accent4"/>
            </a:solidFill>
            <a:prstDash val="solid"/>
          </a:ln>
        </p:spPr>
      </p:sp>
      <p:sp>
        <p:nvSpPr>
          <p:cNvPr id="20" name="Shape 17"/>
          <p:cNvSpPr/>
          <p:nvPr/>
        </p:nvSpPr>
        <p:spPr>
          <a:xfrm>
            <a:off x="621792" y="5967984"/>
            <a:ext cx="3282696" cy="0"/>
          </a:xfrm>
          <a:prstGeom prst="line">
            <a:avLst/>
          </a:prstGeom>
          <a:noFill/>
          <a:ln w="9525">
            <a:solidFill>
              <a:schemeClr val="accent4"/>
            </a:solidFill>
            <a:prstDash val="solid"/>
          </a:ln>
        </p:spPr>
      </p:sp>
      <p:sp>
        <p:nvSpPr>
          <p:cNvPr id="21" name="Write area: Legacy"/>
          <p:cNvSpPr/>
          <p:nvPr/>
        </p:nvSpPr>
        <p:spPr>
          <a:xfrm>
            <a:off x="4288536" y="1280160"/>
            <a:ext cx="3611880" cy="4983480"/>
          </a:xfrm>
          <a:prstGeom prst="roundRect">
            <a:avLst>
              <a:gd name="adj" fmla="val 1519"/>
            </a:avLst>
          </a:prstGeom>
          <a:solidFill>
            <a:schemeClr val="bg1"/>
          </a:solidFill>
          <a:ln w="12700">
            <a:solidFill>
              <a:schemeClr val="accent3"/>
            </a:solidFill>
            <a:prstDash val="dash"/>
          </a:ln>
        </p:spPr>
      </p:sp>
      <p:sp>
        <p:nvSpPr>
          <p:cNvPr id="22" name="Text 19"/>
          <p:cNvSpPr txBox="1"/>
          <p:nvPr/>
        </p:nvSpPr>
        <p:spPr>
          <a:xfrm>
            <a:off x="4453128" y="142646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LEGACY</a:t>
            </a:r>
            <a:endParaRPr lang="en-US" sz="1100" dirty="0"/>
          </a:p>
        </p:txBody>
      </p:sp>
      <p:sp>
        <p:nvSpPr>
          <p:cNvPr id="23" name="Text 20"/>
          <p:cNvSpPr txBox="1"/>
          <p:nvPr/>
        </p:nvSpPr>
        <p:spPr>
          <a:xfrm>
            <a:off x="4453128" y="1700784"/>
            <a:ext cx="3282696" cy="608076"/>
          </a:xfrm>
          <a:prstGeom prst="rect">
            <a:avLst/>
          </a:prstGeom>
          <a:noFill/>
          <a:ln/>
        </p:spPr>
        <p:txBody>
          <a:bodyPr wrap="square" lIns="0" tIns="0" rIns="0" bIns="0" rtlCol="0" anchor="t"/>
          <a:lstStyle/>
          <a:p>
            <a:pPr indent="0" marL="0">
              <a:buNone/>
            </a:pPr>
            <a:r>
              <a:rPr lang="en-US" sz="1200" i="1" dirty="0">
                <a:solidFill>
                  <a:schemeClr val="accent6"/>
                </a:solidFill>
              </a:rPr>
              <a:t>What will people remember us for in 10, 50 or 100 years? Wealth preservation, philanthropy, opportunity for future generations?</a:t>
            </a:r>
            <a:endParaRPr lang="en-US" sz="1200" dirty="0"/>
          </a:p>
        </p:txBody>
      </p:sp>
      <p:sp>
        <p:nvSpPr>
          <p:cNvPr id="24" name="Shape 21"/>
          <p:cNvSpPr/>
          <p:nvPr/>
        </p:nvSpPr>
        <p:spPr>
          <a:xfrm>
            <a:off x="4453128" y="2702052"/>
            <a:ext cx="3282696" cy="0"/>
          </a:xfrm>
          <a:prstGeom prst="line">
            <a:avLst/>
          </a:prstGeom>
          <a:noFill/>
          <a:ln w="9525">
            <a:solidFill>
              <a:schemeClr val="accent4"/>
            </a:solidFill>
            <a:prstDash val="solid"/>
          </a:ln>
        </p:spPr>
      </p:sp>
      <p:sp>
        <p:nvSpPr>
          <p:cNvPr id="25" name="Shape 22"/>
          <p:cNvSpPr/>
          <p:nvPr/>
        </p:nvSpPr>
        <p:spPr>
          <a:xfrm>
            <a:off x="4453128" y="3086100"/>
            <a:ext cx="3282696" cy="0"/>
          </a:xfrm>
          <a:prstGeom prst="line">
            <a:avLst/>
          </a:prstGeom>
          <a:noFill/>
          <a:ln w="9525">
            <a:solidFill>
              <a:schemeClr val="accent4"/>
            </a:solidFill>
            <a:prstDash val="solid"/>
          </a:ln>
        </p:spPr>
      </p:sp>
      <p:sp>
        <p:nvSpPr>
          <p:cNvPr id="26" name="Shape 23"/>
          <p:cNvSpPr/>
          <p:nvPr/>
        </p:nvSpPr>
        <p:spPr>
          <a:xfrm>
            <a:off x="4453128" y="3470148"/>
            <a:ext cx="3282696" cy="0"/>
          </a:xfrm>
          <a:prstGeom prst="line">
            <a:avLst/>
          </a:prstGeom>
          <a:noFill/>
          <a:ln w="9525">
            <a:solidFill>
              <a:schemeClr val="accent4"/>
            </a:solidFill>
            <a:prstDash val="solid"/>
          </a:ln>
        </p:spPr>
      </p:sp>
      <p:sp>
        <p:nvSpPr>
          <p:cNvPr id="27" name="Shape 24"/>
          <p:cNvSpPr/>
          <p:nvPr/>
        </p:nvSpPr>
        <p:spPr>
          <a:xfrm>
            <a:off x="4453128" y="3854196"/>
            <a:ext cx="3282696" cy="0"/>
          </a:xfrm>
          <a:prstGeom prst="line">
            <a:avLst/>
          </a:prstGeom>
          <a:noFill/>
          <a:ln w="9525">
            <a:solidFill>
              <a:schemeClr val="accent4"/>
            </a:solidFill>
            <a:prstDash val="solid"/>
          </a:ln>
        </p:spPr>
      </p:sp>
      <p:sp>
        <p:nvSpPr>
          <p:cNvPr id="28" name="Shape 25"/>
          <p:cNvSpPr/>
          <p:nvPr/>
        </p:nvSpPr>
        <p:spPr>
          <a:xfrm>
            <a:off x="4453128" y="4238244"/>
            <a:ext cx="3282696" cy="0"/>
          </a:xfrm>
          <a:prstGeom prst="line">
            <a:avLst/>
          </a:prstGeom>
          <a:noFill/>
          <a:ln w="9525">
            <a:solidFill>
              <a:schemeClr val="accent4"/>
            </a:solidFill>
            <a:prstDash val="solid"/>
          </a:ln>
        </p:spPr>
      </p:sp>
      <p:sp>
        <p:nvSpPr>
          <p:cNvPr id="29" name="Shape 26"/>
          <p:cNvSpPr/>
          <p:nvPr/>
        </p:nvSpPr>
        <p:spPr>
          <a:xfrm>
            <a:off x="4453128" y="4622292"/>
            <a:ext cx="3282696" cy="0"/>
          </a:xfrm>
          <a:prstGeom prst="line">
            <a:avLst/>
          </a:prstGeom>
          <a:noFill/>
          <a:ln w="9525">
            <a:solidFill>
              <a:schemeClr val="accent4"/>
            </a:solidFill>
            <a:prstDash val="solid"/>
          </a:ln>
        </p:spPr>
      </p:sp>
      <p:sp>
        <p:nvSpPr>
          <p:cNvPr id="30" name="Shape 27"/>
          <p:cNvSpPr/>
          <p:nvPr/>
        </p:nvSpPr>
        <p:spPr>
          <a:xfrm>
            <a:off x="4453128" y="5006340"/>
            <a:ext cx="3282696" cy="0"/>
          </a:xfrm>
          <a:prstGeom prst="line">
            <a:avLst/>
          </a:prstGeom>
          <a:noFill/>
          <a:ln w="9525">
            <a:solidFill>
              <a:schemeClr val="accent4"/>
            </a:solidFill>
            <a:prstDash val="solid"/>
          </a:ln>
        </p:spPr>
      </p:sp>
      <p:sp>
        <p:nvSpPr>
          <p:cNvPr id="31" name="Shape 28"/>
          <p:cNvSpPr/>
          <p:nvPr/>
        </p:nvSpPr>
        <p:spPr>
          <a:xfrm>
            <a:off x="4453128" y="5390388"/>
            <a:ext cx="3282696" cy="0"/>
          </a:xfrm>
          <a:prstGeom prst="line">
            <a:avLst/>
          </a:prstGeom>
          <a:noFill/>
          <a:ln w="9525">
            <a:solidFill>
              <a:schemeClr val="accent4"/>
            </a:solidFill>
            <a:prstDash val="solid"/>
          </a:ln>
        </p:spPr>
      </p:sp>
      <p:sp>
        <p:nvSpPr>
          <p:cNvPr id="32" name="Shape 29"/>
          <p:cNvSpPr/>
          <p:nvPr/>
        </p:nvSpPr>
        <p:spPr>
          <a:xfrm>
            <a:off x="4453128" y="5774436"/>
            <a:ext cx="3282696" cy="0"/>
          </a:xfrm>
          <a:prstGeom prst="line">
            <a:avLst/>
          </a:prstGeom>
          <a:noFill/>
          <a:ln w="9525">
            <a:solidFill>
              <a:schemeClr val="accent4"/>
            </a:solidFill>
            <a:prstDash val="solid"/>
          </a:ln>
        </p:spPr>
      </p:sp>
      <p:sp>
        <p:nvSpPr>
          <p:cNvPr id="33" name="Text 30"/>
          <p:cNvSpPr txBox="1"/>
          <p:nvPr/>
        </p:nvSpPr>
        <p:spPr>
          <a:xfrm>
            <a:off x="8119872" y="1280160"/>
            <a:ext cx="3611880" cy="228600"/>
          </a:xfrm>
          <a:prstGeom prst="rect">
            <a:avLst/>
          </a:prstGeom>
          <a:noFill/>
          <a:ln/>
        </p:spPr>
        <p:txBody>
          <a:bodyPr wrap="square" lIns="0" tIns="0" rIns="0" bIns="0" rtlCol="0" anchor="t"/>
          <a:lstStyle/>
          <a:p>
            <a:pPr indent="0" marL="0">
              <a:buNone/>
            </a:pPr>
            <a:r>
              <a:rPr lang="en-US" sz="1100" b="1" spc="150" kern="0" dirty="0">
                <a:solidFill>
                  <a:schemeClr val="tx2"/>
                </a:solidFill>
              </a:rPr>
              <a:t>CLUSTERS FROM THE WALL</a:t>
            </a:r>
            <a:endParaRPr lang="en-US" sz="1100" dirty="0"/>
          </a:p>
        </p:txBody>
      </p:sp>
      <p:sp>
        <p:nvSpPr>
          <p:cNvPr id="34" name="Write area: Theme 1"/>
          <p:cNvSpPr/>
          <p:nvPr/>
        </p:nvSpPr>
        <p:spPr>
          <a:xfrm>
            <a:off x="8119872" y="1600200"/>
            <a:ext cx="3611880" cy="1051560"/>
          </a:xfrm>
          <a:prstGeom prst="roundRect">
            <a:avLst>
              <a:gd name="adj" fmla="val 5217"/>
            </a:avLst>
          </a:prstGeom>
          <a:solidFill>
            <a:schemeClr val="bg1"/>
          </a:solidFill>
          <a:ln w="12700">
            <a:solidFill>
              <a:schemeClr val="accent3"/>
            </a:solidFill>
            <a:prstDash val="dash"/>
          </a:ln>
        </p:spPr>
      </p:sp>
      <p:sp>
        <p:nvSpPr>
          <p:cNvPr id="35" name="Text 32"/>
          <p:cNvSpPr txBox="1"/>
          <p:nvPr/>
        </p:nvSpPr>
        <p:spPr>
          <a:xfrm>
            <a:off x="8284464" y="174650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THEME 1</a:t>
            </a:r>
            <a:endParaRPr lang="en-US" sz="1100" dirty="0"/>
          </a:p>
        </p:txBody>
      </p:sp>
      <p:sp>
        <p:nvSpPr>
          <p:cNvPr id="36" name="Shape 33"/>
          <p:cNvSpPr/>
          <p:nvPr/>
        </p:nvSpPr>
        <p:spPr>
          <a:xfrm>
            <a:off x="8284464" y="2167128"/>
            <a:ext cx="3282696" cy="0"/>
          </a:xfrm>
          <a:prstGeom prst="line">
            <a:avLst/>
          </a:prstGeom>
          <a:noFill/>
          <a:ln w="9525">
            <a:solidFill>
              <a:schemeClr val="accent4"/>
            </a:solidFill>
            <a:prstDash val="solid"/>
          </a:ln>
        </p:spPr>
      </p:sp>
      <p:sp>
        <p:nvSpPr>
          <p:cNvPr id="37" name="Write area: Theme 2"/>
          <p:cNvSpPr/>
          <p:nvPr/>
        </p:nvSpPr>
        <p:spPr>
          <a:xfrm>
            <a:off x="8119872" y="2788920"/>
            <a:ext cx="3611880" cy="1051560"/>
          </a:xfrm>
          <a:prstGeom prst="roundRect">
            <a:avLst>
              <a:gd name="adj" fmla="val 5217"/>
            </a:avLst>
          </a:prstGeom>
          <a:solidFill>
            <a:schemeClr val="bg1"/>
          </a:solidFill>
          <a:ln w="12700">
            <a:solidFill>
              <a:schemeClr val="accent3"/>
            </a:solidFill>
            <a:prstDash val="dash"/>
          </a:ln>
        </p:spPr>
      </p:sp>
      <p:sp>
        <p:nvSpPr>
          <p:cNvPr id="38" name="Text 35"/>
          <p:cNvSpPr txBox="1"/>
          <p:nvPr/>
        </p:nvSpPr>
        <p:spPr>
          <a:xfrm>
            <a:off x="8284464" y="293522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THEME 2</a:t>
            </a:r>
            <a:endParaRPr lang="en-US" sz="1100" dirty="0"/>
          </a:p>
        </p:txBody>
      </p:sp>
      <p:sp>
        <p:nvSpPr>
          <p:cNvPr id="39" name="Shape 36"/>
          <p:cNvSpPr/>
          <p:nvPr/>
        </p:nvSpPr>
        <p:spPr>
          <a:xfrm>
            <a:off x="8284464" y="3355848"/>
            <a:ext cx="3282696" cy="0"/>
          </a:xfrm>
          <a:prstGeom prst="line">
            <a:avLst/>
          </a:prstGeom>
          <a:noFill/>
          <a:ln w="9525">
            <a:solidFill>
              <a:schemeClr val="accent4"/>
            </a:solidFill>
            <a:prstDash val="solid"/>
          </a:ln>
        </p:spPr>
      </p:sp>
      <p:sp>
        <p:nvSpPr>
          <p:cNvPr id="40" name="Write area: Theme 3"/>
          <p:cNvSpPr/>
          <p:nvPr/>
        </p:nvSpPr>
        <p:spPr>
          <a:xfrm>
            <a:off x="8119872" y="3977640"/>
            <a:ext cx="3611880" cy="1051560"/>
          </a:xfrm>
          <a:prstGeom prst="roundRect">
            <a:avLst>
              <a:gd name="adj" fmla="val 5217"/>
            </a:avLst>
          </a:prstGeom>
          <a:solidFill>
            <a:schemeClr val="bg1"/>
          </a:solidFill>
          <a:ln w="12700">
            <a:solidFill>
              <a:schemeClr val="accent3"/>
            </a:solidFill>
            <a:prstDash val="dash"/>
          </a:ln>
        </p:spPr>
      </p:sp>
      <p:sp>
        <p:nvSpPr>
          <p:cNvPr id="41" name="Text 38"/>
          <p:cNvSpPr txBox="1"/>
          <p:nvPr/>
        </p:nvSpPr>
        <p:spPr>
          <a:xfrm>
            <a:off x="8284464" y="412394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THEME 3</a:t>
            </a:r>
            <a:endParaRPr lang="en-US" sz="1100" dirty="0"/>
          </a:p>
        </p:txBody>
      </p:sp>
      <p:sp>
        <p:nvSpPr>
          <p:cNvPr id="42" name="Shape 39"/>
          <p:cNvSpPr/>
          <p:nvPr/>
        </p:nvSpPr>
        <p:spPr>
          <a:xfrm>
            <a:off x="8284464" y="4544568"/>
            <a:ext cx="3282696" cy="0"/>
          </a:xfrm>
          <a:prstGeom prst="line">
            <a:avLst/>
          </a:prstGeom>
          <a:noFill/>
          <a:ln w="9525">
            <a:solidFill>
              <a:schemeClr val="accent4"/>
            </a:solidFill>
            <a:prstDash val="solid"/>
          </a:ln>
        </p:spPr>
      </p:sp>
      <p:sp>
        <p:nvSpPr>
          <p:cNvPr id="43" name="Write area: Theme 4"/>
          <p:cNvSpPr/>
          <p:nvPr/>
        </p:nvSpPr>
        <p:spPr>
          <a:xfrm>
            <a:off x="8119872" y="5166360"/>
            <a:ext cx="3611880" cy="1051560"/>
          </a:xfrm>
          <a:prstGeom prst="roundRect">
            <a:avLst>
              <a:gd name="adj" fmla="val 5217"/>
            </a:avLst>
          </a:prstGeom>
          <a:solidFill>
            <a:schemeClr val="bg1"/>
          </a:solidFill>
          <a:ln w="12700">
            <a:solidFill>
              <a:schemeClr val="accent3"/>
            </a:solidFill>
            <a:prstDash val="dash"/>
          </a:ln>
        </p:spPr>
      </p:sp>
      <p:sp>
        <p:nvSpPr>
          <p:cNvPr id="44" name="Text 41"/>
          <p:cNvSpPr txBox="1"/>
          <p:nvPr/>
        </p:nvSpPr>
        <p:spPr>
          <a:xfrm>
            <a:off x="8284464" y="531266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THEME 4</a:t>
            </a:r>
            <a:endParaRPr lang="en-US" sz="1100" dirty="0"/>
          </a:p>
        </p:txBody>
      </p:sp>
      <p:sp>
        <p:nvSpPr>
          <p:cNvPr id="45" name="Shape 42"/>
          <p:cNvSpPr/>
          <p:nvPr/>
        </p:nvSpPr>
        <p:spPr>
          <a:xfrm>
            <a:off x="8284464" y="5733288"/>
            <a:ext cx="3282696"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Draft the purpose statement</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1</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FOUNDATION</a:t>
            </a:r>
            <a:endParaRPr lang="en-US" sz="1100" dirty="0"/>
          </a:p>
        </p:txBody>
      </p:sp>
      <p:sp>
        <p:nvSpPr>
          <p:cNvPr id="8" name="Formula"/>
          <p:cNvSpPr/>
          <p:nvPr/>
        </p:nvSpPr>
        <p:spPr>
          <a:xfrm>
            <a:off x="457200" y="1280160"/>
            <a:ext cx="7223760" cy="960120"/>
          </a:xfrm>
          <a:prstGeom prst="roundRect">
            <a:avLst>
              <a:gd name="adj" fmla="val 5714"/>
            </a:avLst>
          </a:prstGeom>
          <a:solidFill>
            <a:schemeClr val="tx1"/>
          </a:solidFill>
          <a:ln w="12700">
            <a:solidFill>
              <a:schemeClr val="tx1"/>
            </a:solidFill>
            <a:prstDash val="solid"/>
          </a:ln>
        </p:spPr>
      </p:sp>
      <p:sp>
        <p:nvSpPr>
          <p:cNvPr id="9" name="Text 6"/>
          <p:cNvSpPr txBox="1"/>
          <p:nvPr/>
        </p:nvSpPr>
        <p:spPr>
          <a:xfrm>
            <a:off x="658368" y="1399032"/>
            <a:ext cx="67665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FORMULA</a:t>
            </a:r>
            <a:endParaRPr lang="en-US" sz="1100" dirty="0"/>
          </a:p>
        </p:txBody>
      </p:sp>
      <p:sp>
        <p:nvSpPr>
          <p:cNvPr id="10" name="Text 7"/>
          <p:cNvSpPr txBox="1"/>
          <p:nvPr/>
        </p:nvSpPr>
        <p:spPr>
          <a:xfrm>
            <a:off x="658368" y="1709928"/>
            <a:ext cx="6858000" cy="411480"/>
          </a:xfrm>
          <a:prstGeom prst="rect">
            <a:avLst/>
          </a:prstGeom>
          <a:noFill/>
          <a:ln/>
        </p:spPr>
        <p:txBody>
          <a:bodyPr wrap="square" lIns="0" tIns="0" rIns="0" bIns="0" rtlCol="0" anchor="t"/>
          <a:lstStyle/>
          <a:p>
            <a:pPr indent="0" marL="0">
              <a:buNone/>
            </a:pPr>
            <a:r>
              <a:rPr lang="en-US" sz="1800" dirty="0">
                <a:solidFill>
                  <a:schemeClr val="bg1"/>
                </a:solidFill>
                <a:latin typeface="+mj-lt" pitchFamily="34" charset="0"/>
                <a:ea typeface="+mj-lt" pitchFamily="34" charset="-122"/>
                <a:cs typeface="+mj-lt" pitchFamily="34" charset="-120"/>
              </a:rPr>
              <a:t>To </a:t>
            </a:r>
            <a:pPr indent="0" marL="0">
              <a:buNone/>
            </a:pPr>
            <a:r>
              <a:rPr lang="en-US" sz="1800" b="1" dirty="0">
                <a:solidFill>
                  <a:schemeClr val="accent5"/>
                </a:solidFill>
                <a:latin typeface="+mj-lt" pitchFamily="34" charset="0"/>
                <a:ea typeface="+mj-lt" pitchFamily="34" charset="-122"/>
                <a:cs typeface="+mj-lt" pitchFamily="34" charset="-120"/>
              </a:rPr>
              <a:t>[achieve positive change]</a:t>
            </a:r>
            <a:pPr indent="0" marL="0">
              <a:buNone/>
            </a:pPr>
            <a:r>
              <a:rPr lang="en-US" sz="1800" dirty="0">
                <a:solidFill>
                  <a:schemeClr val="bg1"/>
                </a:solidFill>
                <a:latin typeface="+mj-lt" pitchFamily="34" charset="0"/>
                <a:ea typeface="+mj-lt" pitchFamily="34" charset="-122"/>
                <a:cs typeface="+mj-lt" pitchFamily="34" charset="-120"/>
              </a:rPr>
              <a:t> by </a:t>
            </a:r>
            <a:pPr indent="0" marL="0">
              <a:buNone/>
            </a:pPr>
            <a:r>
              <a:rPr lang="en-US" sz="1800" b="1" dirty="0">
                <a:solidFill>
                  <a:schemeClr val="accent5"/>
                </a:solidFill>
                <a:latin typeface="+mj-lt" pitchFamily="34" charset="0"/>
                <a:ea typeface="+mj-lt" pitchFamily="34" charset="-122"/>
                <a:cs typeface="+mj-lt" pitchFamily="34" charset="-120"/>
              </a:rPr>
              <a:t>[action or approach]</a:t>
            </a:r>
            <a:pPr indent="0" marL="0">
              <a:buNone/>
            </a:pPr>
            <a:r>
              <a:rPr lang="en-US" sz="1800" dirty="0">
                <a:solidFill>
                  <a:schemeClr val="bg1"/>
                </a:solidFill>
                <a:latin typeface="+mj-lt" pitchFamily="34" charset="0"/>
                <a:ea typeface="+mj-lt" pitchFamily="34" charset="-122"/>
                <a:cs typeface="+mj-lt" pitchFamily="34" charset="-120"/>
              </a:rPr>
              <a:t>.</a:t>
            </a:r>
            <a:endParaRPr lang="en-US" sz="1800" dirty="0"/>
          </a:p>
        </p:txBody>
      </p:sp>
      <p:sp>
        <p:nvSpPr>
          <p:cNvPr id="11" name="Write area: Drafts — write, compare, combine"/>
          <p:cNvSpPr/>
          <p:nvPr/>
        </p:nvSpPr>
        <p:spPr>
          <a:xfrm>
            <a:off x="457200" y="2423160"/>
            <a:ext cx="7223760" cy="2148840"/>
          </a:xfrm>
          <a:prstGeom prst="roundRect">
            <a:avLst>
              <a:gd name="adj" fmla="val 2553"/>
            </a:avLst>
          </a:prstGeom>
          <a:solidFill>
            <a:schemeClr val="bg1"/>
          </a:solidFill>
          <a:ln w="12700">
            <a:solidFill>
              <a:schemeClr val="accent3"/>
            </a:solidFill>
            <a:prstDash val="dash"/>
          </a:ln>
        </p:spPr>
      </p:sp>
      <p:sp>
        <p:nvSpPr>
          <p:cNvPr id="12" name="Text 9"/>
          <p:cNvSpPr txBox="1"/>
          <p:nvPr/>
        </p:nvSpPr>
        <p:spPr>
          <a:xfrm>
            <a:off x="621792" y="2569464"/>
            <a:ext cx="6894576" cy="228600"/>
          </a:xfrm>
          <a:prstGeom prst="rect">
            <a:avLst/>
          </a:prstGeom>
          <a:noFill/>
          <a:ln/>
        </p:spPr>
        <p:txBody>
          <a:bodyPr wrap="square" lIns="0" tIns="0" rIns="0" bIns="0" rtlCol="0" anchor="t"/>
          <a:lstStyle/>
          <a:p>
            <a:pPr indent="0" marL="0">
              <a:buNone/>
            </a:pPr>
            <a:r>
              <a:rPr lang="en-US" sz="1100" b="1" spc="150" kern="0" dirty="0">
                <a:solidFill>
                  <a:schemeClr val="tx2"/>
                </a:solidFill>
              </a:rPr>
              <a:t>DRAFTS — WRITE, COMPARE, COMBINE</a:t>
            </a:r>
            <a:endParaRPr lang="en-US" sz="1100" dirty="0"/>
          </a:p>
        </p:txBody>
      </p:sp>
      <p:sp>
        <p:nvSpPr>
          <p:cNvPr id="13" name="Shape 10"/>
          <p:cNvSpPr/>
          <p:nvPr/>
        </p:nvSpPr>
        <p:spPr>
          <a:xfrm>
            <a:off x="621792" y="3191256"/>
            <a:ext cx="6894576" cy="0"/>
          </a:xfrm>
          <a:prstGeom prst="line">
            <a:avLst/>
          </a:prstGeom>
          <a:noFill/>
          <a:ln w="9525">
            <a:solidFill>
              <a:schemeClr val="accent4"/>
            </a:solidFill>
            <a:prstDash val="solid"/>
          </a:ln>
        </p:spPr>
      </p:sp>
      <p:sp>
        <p:nvSpPr>
          <p:cNvPr id="14" name="Shape 11"/>
          <p:cNvSpPr/>
          <p:nvPr/>
        </p:nvSpPr>
        <p:spPr>
          <a:xfrm>
            <a:off x="621792" y="3575304"/>
            <a:ext cx="6894576" cy="0"/>
          </a:xfrm>
          <a:prstGeom prst="line">
            <a:avLst/>
          </a:prstGeom>
          <a:noFill/>
          <a:ln w="9525">
            <a:solidFill>
              <a:schemeClr val="accent4"/>
            </a:solidFill>
            <a:prstDash val="solid"/>
          </a:ln>
        </p:spPr>
      </p:sp>
      <p:sp>
        <p:nvSpPr>
          <p:cNvPr id="15" name="Shape 12"/>
          <p:cNvSpPr/>
          <p:nvPr/>
        </p:nvSpPr>
        <p:spPr>
          <a:xfrm>
            <a:off x="621792" y="3959352"/>
            <a:ext cx="6894576" cy="0"/>
          </a:xfrm>
          <a:prstGeom prst="line">
            <a:avLst/>
          </a:prstGeom>
          <a:noFill/>
          <a:ln w="9525">
            <a:solidFill>
              <a:schemeClr val="accent4"/>
            </a:solidFill>
            <a:prstDash val="solid"/>
          </a:ln>
        </p:spPr>
      </p:sp>
      <p:sp>
        <p:nvSpPr>
          <p:cNvPr id="16" name="Shape 13"/>
          <p:cNvSpPr/>
          <p:nvPr/>
        </p:nvSpPr>
        <p:spPr>
          <a:xfrm>
            <a:off x="621792" y="4343400"/>
            <a:ext cx="6894576" cy="0"/>
          </a:xfrm>
          <a:prstGeom prst="line">
            <a:avLst/>
          </a:prstGeom>
          <a:noFill/>
          <a:ln w="9525">
            <a:solidFill>
              <a:schemeClr val="accent4"/>
            </a:solidFill>
            <a:prstDash val="solid"/>
          </a:ln>
        </p:spPr>
      </p:sp>
      <p:sp>
        <p:nvSpPr>
          <p:cNvPr id="17" name="Write area: Our purpose statement"/>
          <p:cNvSpPr/>
          <p:nvPr/>
        </p:nvSpPr>
        <p:spPr>
          <a:xfrm>
            <a:off x="457200" y="4754880"/>
            <a:ext cx="7223760" cy="1508760"/>
          </a:xfrm>
          <a:prstGeom prst="roundRect">
            <a:avLst>
              <a:gd name="adj" fmla="val 3636"/>
            </a:avLst>
          </a:prstGeom>
          <a:solidFill>
            <a:schemeClr val="bg1"/>
          </a:solidFill>
          <a:ln w="19050">
            <a:solidFill>
              <a:schemeClr val="accent2"/>
            </a:solidFill>
            <a:prstDash val="solid"/>
          </a:ln>
        </p:spPr>
      </p:sp>
      <p:sp>
        <p:nvSpPr>
          <p:cNvPr id="18" name="Text 15"/>
          <p:cNvSpPr txBox="1"/>
          <p:nvPr/>
        </p:nvSpPr>
        <p:spPr>
          <a:xfrm>
            <a:off x="621792" y="4901184"/>
            <a:ext cx="6894576"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OUR PURPOSE STATEMENT</a:t>
            </a:r>
            <a:endParaRPr lang="en-US" sz="1100" dirty="0"/>
          </a:p>
        </p:txBody>
      </p:sp>
      <p:sp>
        <p:nvSpPr>
          <p:cNvPr id="19" name="Shape 16"/>
          <p:cNvSpPr/>
          <p:nvPr/>
        </p:nvSpPr>
        <p:spPr>
          <a:xfrm>
            <a:off x="621792" y="5522976"/>
            <a:ext cx="6894576" cy="0"/>
          </a:xfrm>
          <a:prstGeom prst="line">
            <a:avLst/>
          </a:prstGeom>
          <a:noFill/>
          <a:ln w="9525">
            <a:solidFill>
              <a:schemeClr val="accent4"/>
            </a:solidFill>
            <a:prstDash val="solid"/>
          </a:ln>
        </p:spPr>
      </p:sp>
      <p:sp>
        <p:nvSpPr>
          <p:cNvPr id="20" name="Shape 17"/>
          <p:cNvSpPr/>
          <p:nvPr/>
        </p:nvSpPr>
        <p:spPr>
          <a:xfrm>
            <a:off x="621792" y="5907024"/>
            <a:ext cx="6894576" cy="0"/>
          </a:xfrm>
          <a:prstGeom prst="line">
            <a:avLst/>
          </a:prstGeom>
          <a:noFill/>
          <a:ln w="9525">
            <a:solidFill>
              <a:schemeClr val="accent4"/>
            </a:solidFill>
            <a:prstDash val="solid"/>
          </a:ln>
        </p:spPr>
      </p:sp>
      <p:sp>
        <p:nvSpPr>
          <p:cNvPr id="21" name="Test checklist"/>
          <p:cNvSpPr/>
          <p:nvPr/>
        </p:nvSpPr>
        <p:spPr>
          <a:xfrm>
            <a:off x="7955280" y="1280160"/>
            <a:ext cx="3776472" cy="3291840"/>
          </a:xfrm>
          <a:prstGeom prst="roundRect">
            <a:avLst>
              <a:gd name="adj" fmla="val 1667"/>
            </a:avLst>
          </a:prstGeom>
          <a:solidFill>
            <a:schemeClr val="bg1"/>
          </a:solidFill>
          <a:ln w="9525">
            <a:solidFill>
              <a:schemeClr val="accent4"/>
            </a:solidFill>
            <a:prstDash val="solid"/>
          </a:ln>
        </p:spPr>
      </p:sp>
      <p:sp>
        <p:nvSpPr>
          <p:cNvPr id="22" name="Text 19"/>
          <p:cNvSpPr txBox="1"/>
          <p:nvPr/>
        </p:nvSpPr>
        <p:spPr>
          <a:xfrm>
            <a:off x="8156448" y="1426464"/>
            <a:ext cx="3383280" cy="228600"/>
          </a:xfrm>
          <a:prstGeom prst="rect">
            <a:avLst/>
          </a:prstGeom>
          <a:noFill/>
          <a:ln/>
        </p:spPr>
        <p:txBody>
          <a:bodyPr wrap="square" lIns="0" tIns="0" rIns="0" bIns="0" rtlCol="0" anchor="t"/>
          <a:lstStyle/>
          <a:p>
            <a:pPr indent="0" marL="0">
              <a:buNone/>
            </a:pPr>
            <a:r>
              <a:rPr lang="en-US" sz="1100" b="1" spc="150" kern="0" dirty="0">
                <a:solidFill>
                  <a:schemeClr val="tx2"/>
                </a:solidFill>
              </a:rPr>
              <a:t>TEST IT — TICK WHEN AGREED</a:t>
            </a:r>
            <a:endParaRPr lang="en-US" sz="1100" dirty="0"/>
          </a:p>
        </p:txBody>
      </p:sp>
      <p:sp>
        <p:nvSpPr>
          <p:cNvPr id="23" name="Checkbox"/>
          <p:cNvSpPr/>
          <p:nvPr/>
        </p:nvSpPr>
        <p:spPr>
          <a:xfrm>
            <a:off x="8156448" y="1819656"/>
            <a:ext cx="182880" cy="182880"/>
          </a:xfrm>
          <a:prstGeom prst="rect">
            <a:avLst/>
          </a:prstGeom>
          <a:solidFill>
            <a:schemeClr val="bg1"/>
          </a:solidFill>
          <a:ln w="15875">
            <a:solidFill>
              <a:schemeClr val="accent1"/>
            </a:solidFill>
            <a:prstDash val="solid"/>
          </a:ln>
        </p:spPr>
      </p:sp>
      <p:sp>
        <p:nvSpPr>
          <p:cNvPr id="24" name="Text 21"/>
          <p:cNvSpPr txBox="1"/>
          <p:nvPr/>
        </p:nvSpPr>
        <p:spPr>
          <a:xfrm>
            <a:off x="8467344" y="1783080"/>
            <a:ext cx="3072384" cy="502920"/>
          </a:xfrm>
          <a:prstGeom prst="rect">
            <a:avLst/>
          </a:prstGeom>
          <a:noFill/>
          <a:ln/>
        </p:spPr>
        <p:txBody>
          <a:bodyPr wrap="square" lIns="0" tIns="0" rIns="0" bIns="0" rtlCol="0" anchor="t"/>
          <a:lstStyle/>
          <a:p>
            <a:pPr indent="0" marL="0">
              <a:buNone/>
            </a:pPr>
            <a:r>
              <a:rPr lang="en-US" sz="1400" dirty="0">
                <a:solidFill>
                  <a:schemeClr val="tx1"/>
                </a:solidFill>
              </a:rPr>
              <a:t>Captures our deepest motivations</a:t>
            </a:r>
            <a:endParaRPr lang="en-US" sz="1400" dirty="0"/>
          </a:p>
        </p:txBody>
      </p:sp>
      <p:sp>
        <p:nvSpPr>
          <p:cNvPr id="25" name="Checkbox"/>
          <p:cNvSpPr/>
          <p:nvPr/>
        </p:nvSpPr>
        <p:spPr>
          <a:xfrm>
            <a:off x="8156448" y="2368296"/>
            <a:ext cx="182880" cy="182880"/>
          </a:xfrm>
          <a:prstGeom prst="rect">
            <a:avLst/>
          </a:prstGeom>
          <a:solidFill>
            <a:schemeClr val="bg1"/>
          </a:solidFill>
          <a:ln w="15875">
            <a:solidFill>
              <a:schemeClr val="accent1"/>
            </a:solidFill>
            <a:prstDash val="solid"/>
          </a:ln>
        </p:spPr>
      </p:sp>
      <p:sp>
        <p:nvSpPr>
          <p:cNvPr id="26" name="Text 23"/>
          <p:cNvSpPr txBox="1"/>
          <p:nvPr/>
        </p:nvSpPr>
        <p:spPr>
          <a:xfrm>
            <a:off x="8467344" y="2331720"/>
            <a:ext cx="3072384" cy="502920"/>
          </a:xfrm>
          <a:prstGeom prst="rect">
            <a:avLst/>
          </a:prstGeom>
          <a:noFill/>
          <a:ln/>
        </p:spPr>
        <p:txBody>
          <a:bodyPr wrap="square" lIns="0" tIns="0" rIns="0" bIns="0" rtlCol="0" anchor="t"/>
          <a:lstStyle/>
          <a:p>
            <a:pPr indent="0" marL="0">
              <a:buNone/>
            </a:pPr>
            <a:r>
              <a:rPr lang="en-US" sz="1400" dirty="0">
                <a:solidFill>
                  <a:schemeClr val="tx1"/>
                </a:solidFill>
              </a:rPr>
              <a:t>Will inspire us in challenging times</a:t>
            </a:r>
            <a:endParaRPr lang="en-US" sz="1400" dirty="0"/>
          </a:p>
        </p:txBody>
      </p:sp>
      <p:sp>
        <p:nvSpPr>
          <p:cNvPr id="27" name="Checkbox"/>
          <p:cNvSpPr/>
          <p:nvPr/>
        </p:nvSpPr>
        <p:spPr>
          <a:xfrm>
            <a:off x="8156448" y="2916936"/>
            <a:ext cx="182880" cy="182880"/>
          </a:xfrm>
          <a:prstGeom prst="rect">
            <a:avLst/>
          </a:prstGeom>
          <a:solidFill>
            <a:schemeClr val="bg1"/>
          </a:solidFill>
          <a:ln w="15875">
            <a:solidFill>
              <a:schemeClr val="accent1"/>
            </a:solidFill>
            <a:prstDash val="solid"/>
          </a:ln>
        </p:spPr>
      </p:sp>
      <p:sp>
        <p:nvSpPr>
          <p:cNvPr id="28" name="Text 25"/>
          <p:cNvSpPr txBox="1"/>
          <p:nvPr/>
        </p:nvSpPr>
        <p:spPr>
          <a:xfrm>
            <a:off x="8467344" y="2880360"/>
            <a:ext cx="3072384" cy="502920"/>
          </a:xfrm>
          <a:prstGeom prst="rect">
            <a:avLst/>
          </a:prstGeom>
          <a:noFill/>
          <a:ln/>
        </p:spPr>
        <p:txBody>
          <a:bodyPr wrap="square" lIns="0" tIns="0" rIns="0" bIns="0" rtlCol="0" anchor="t"/>
          <a:lstStyle/>
          <a:p>
            <a:pPr indent="0" marL="0">
              <a:buNone/>
            </a:pPr>
            <a:r>
              <a:rPr lang="en-US" sz="1400" dirty="0">
                <a:solidFill>
                  <a:schemeClr val="tx1"/>
                </a:solidFill>
              </a:rPr>
              <a:t>Differentiates us and reflects our values</a:t>
            </a:r>
            <a:endParaRPr lang="en-US" sz="1400" dirty="0"/>
          </a:p>
        </p:txBody>
      </p:sp>
      <p:sp>
        <p:nvSpPr>
          <p:cNvPr id="29" name="Checkbox"/>
          <p:cNvSpPr/>
          <p:nvPr/>
        </p:nvSpPr>
        <p:spPr>
          <a:xfrm>
            <a:off x="8156448" y="3465576"/>
            <a:ext cx="182880" cy="182880"/>
          </a:xfrm>
          <a:prstGeom prst="rect">
            <a:avLst/>
          </a:prstGeom>
          <a:solidFill>
            <a:schemeClr val="bg1"/>
          </a:solidFill>
          <a:ln w="15875">
            <a:solidFill>
              <a:schemeClr val="accent1"/>
            </a:solidFill>
            <a:prstDash val="solid"/>
          </a:ln>
        </p:spPr>
      </p:sp>
      <p:sp>
        <p:nvSpPr>
          <p:cNvPr id="30" name="Text 27"/>
          <p:cNvSpPr txBox="1"/>
          <p:nvPr/>
        </p:nvSpPr>
        <p:spPr>
          <a:xfrm>
            <a:off x="8467344" y="3429000"/>
            <a:ext cx="3072384" cy="502920"/>
          </a:xfrm>
          <a:prstGeom prst="rect">
            <a:avLst/>
          </a:prstGeom>
          <a:noFill/>
          <a:ln/>
        </p:spPr>
        <p:txBody>
          <a:bodyPr wrap="square" lIns="0" tIns="0" rIns="0" bIns="0" rtlCol="0" anchor="t"/>
          <a:lstStyle/>
          <a:p>
            <a:pPr indent="0" marL="0">
              <a:buNone/>
            </a:pPr>
            <a:r>
              <a:rPr lang="en-US" sz="1400" dirty="0">
                <a:solidFill>
                  <a:schemeClr val="tx1"/>
                </a:solidFill>
              </a:rPr>
              <a:t>We can live by it for decades</a:t>
            </a:r>
            <a:endParaRPr lang="en-US" sz="1400" dirty="0"/>
          </a:p>
        </p:txBody>
      </p:sp>
      <p:sp>
        <p:nvSpPr>
          <p:cNvPr id="31" name="Example"/>
          <p:cNvSpPr/>
          <p:nvPr/>
        </p:nvSpPr>
        <p:spPr>
          <a:xfrm>
            <a:off x="7955280" y="4754880"/>
            <a:ext cx="3776472" cy="1508760"/>
          </a:xfrm>
          <a:prstGeom prst="roundRect">
            <a:avLst>
              <a:gd name="adj" fmla="val 3636"/>
            </a:avLst>
          </a:prstGeom>
          <a:solidFill>
            <a:schemeClr val="bg1"/>
          </a:solidFill>
          <a:ln w="9525">
            <a:solidFill>
              <a:schemeClr val="accent4"/>
            </a:solidFill>
            <a:prstDash val="solid"/>
          </a:ln>
        </p:spPr>
      </p:sp>
      <p:sp>
        <p:nvSpPr>
          <p:cNvPr id="32" name="Text 29"/>
          <p:cNvSpPr txBox="1"/>
          <p:nvPr/>
        </p:nvSpPr>
        <p:spPr>
          <a:xfrm>
            <a:off x="8156448" y="4901184"/>
            <a:ext cx="338328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EXAMPLE</a:t>
            </a:r>
            <a:endParaRPr lang="en-US" sz="1100" dirty="0"/>
          </a:p>
        </p:txBody>
      </p:sp>
      <p:sp>
        <p:nvSpPr>
          <p:cNvPr id="33" name="Text 30"/>
          <p:cNvSpPr txBox="1"/>
          <p:nvPr/>
        </p:nvSpPr>
        <p:spPr>
          <a:xfrm>
            <a:off x="8156448" y="5193792"/>
            <a:ext cx="3383280" cy="1005840"/>
          </a:xfrm>
          <a:prstGeom prst="rect">
            <a:avLst/>
          </a:prstGeom>
          <a:noFill/>
          <a:ln/>
        </p:spPr>
        <p:txBody>
          <a:bodyPr wrap="square" lIns="0" tIns="0" rIns="0" bIns="0" rtlCol="0" anchor="t"/>
          <a:lstStyle/>
          <a:p>
            <a:pPr indent="0" marL="0">
              <a:buNone/>
            </a:pPr>
            <a:r>
              <a:rPr lang="en-US" sz="1300" i="1" dirty="0">
                <a:solidFill>
                  <a:schemeClr val="tx2"/>
                </a:solidFill>
              </a:rPr>
              <a:t>“To preserve and grow our family legacy while empowering future generations to create sustainable impact.”</a:t>
            </a:r>
            <a:endParaRPr lang="en-US" sz="13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1783080"/>
            <a:ext cx="3566160" cy="1097280"/>
          </a:xfrm>
          <a:prstGeom prst="rect">
            <a:avLst/>
          </a:prstGeom>
          <a:noFill/>
          <a:ln/>
        </p:spPr>
        <p:txBody>
          <a:bodyPr wrap="square" lIns="0" tIns="0" rIns="0" bIns="0" rtlCol="0" anchor="b"/>
          <a:lstStyle/>
          <a:p>
            <a:pPr algn="l" indent="0" marL="0">
              <a:buNone/>
            </a:pPr>
            <a:r>
              <a:rPr lang="en-US" sz="4000" b="1" dirty="0">
                <a:solidFill>
                  <a:schemeClr val="bg1"/>
                </a:solidFill>
              </a:rPr>
              <a:t>Mission</a:t>
            </a:r>
            <a:endParaRPr lang="en-US" sz="4000" dirty="0"/>
          </a:p>
        </p:txBody>
      </p:sp>
      <p:sp>
        <p:nvSpPr>
          <p:cNvPr id="3" name="Text 1"/>
          <p:cNvSpPr/>
          <p:nvPr>
            <p:ph idx="102" type="body" hasCustomPrompt="1"/>
          </p:nvPr>
        </p:nvSpPr>
        <p:spPr>
          <a:xfrm>
            <a:off x="548640" y="2880360"/>
            <a:ext cx="3566160" cy="457200"/>
          </a:xfrm>
          <a:prstGeom prst="rect">
            <a:avLst/>
          </a:prstGeom>
          <a:noFill/>
          <a:ln/>
        </p:spPr>
        <p:txBody>
          <a:bodyPr wrap="square" lIns="0" tIns="0" rIns="0" bIns="0" rtlCol="0" anchor="t"/>
          <a:lstStyle/>
          <a:p>
            <a:pPr algn="l" indent="0" marL="0">
              <a:buNone/>
            </a:pPr>
            <a:r>
              <a:rPr lang="en-US" sz="2000" i="1" dirty="0">
                <a:solidFill>
                  <a:schemeClr val="accent5"/>
                </a:solidFill>
              </a:rPr>
              <a:t>What you do</a:t>
            </a:r>
            <a:endParaRPr lang="en-US" sz="2000" dirty="0"/>
          </a:p>
        </p:txBody>
      </p:sp>
      <p:sp>
        <p:nvSpPr>
          <p:cNvPr id="4" name="Text 2"/>
          <p:cNvSpPr txBox="1"/>
          <p:nvPr/>
        </p:nvSpPr>
        <p:spPr>
          <a:xfrm>
            <a:off x="548640" y="320040"/>
            <a:ext cx="2743200" cy="1051560"/>
          </a:xfrm>
          <a:prstGeom prst="rect">
            <a:avLst/>
          </a:prstGeom>
          <a:noFill/>
          <a:ln/>
        </p:spPr>
        <p:txBody>
          <a:bodyPr wrap="square" lIns="0" tIns="0" rIns="0" bIns="0" rtlCol="0" anchor="b"/>
          <a:lstStyle/>
          <a:p>
            <a:pPr indent="0" marL="0">
              <a:buNone/>
            </a:pPr>
            <a:r>
              <a:rPr lang="en-US" sz="8000" b="1" dirty="0">
                <a:solidFill>
                  <a:schemeClr val="accent1"/>
                </a:solidFill>
                <a:latin typeface="+mj-lt" pitchFamily="34" charset="0"/>
                <a:ea typeface="+mj-lt" pitchFamily="34" charset="-122"/>
                <a:cs typeface="+mj-lt" pitchFamily="34" charset="-120"/>
              </a:rPr>
              <a:t>02</a:t>
            </a:r>
            <a:endParaRPr lang="en-US" sz="8000" dirty="0"/>
          </a:p>
        </p:txBody>
      </p:sp>
      <p:sp>
        <p:nvSpPr>
          <p:cNvPr id="5" name="Text 3"/>
          <p:cNvSpPr txBox="1"/>
          <p:nvPr/>
        </p:nvSpPr>
        <p:spPr>
          <a:xfrm>
            <a:off x="548640" y="1444752"/>
            <a:ext cx="3566160" cy="274320"/>
          </a:xfrm>
          <a:prstGeom prst="rect">
            <a:avLst/>
          </a:prstGeom>
          <a:noFill/>
          <a:ln/>
        </p:spPr>
        <p:txBody>
          <a:bodyPr wrap="square" lIns="0" tIns="0" rIns="0" bIns="0" rtlCol="0" anchor="t"/>
          <a:lstStyle/>
          <a:p>
            <a:pPr indent="0" marL="0">
              <a:buNone/>
            </a:pPr>
            <a:r>
              <a:rPr lang="en-US" sz="1200" b="1" spc="300" kern="0" dirty="0">
                <a:solidFill>
                  <a:schemeClr val="accent5"/>
                </a:solidFill>
              </a:rPr>
              <a:t>WORKSHOP 02  ·  FOUNDATION</a:t>
            </a:r>
            <a:endParaRPr lang="en-US" sz="1200" dirty="0"/>
          </a:p>
        </p:txBody>
      </p:sp>
      <p:sp>
        <p:nvSpPr>
          <p:cNvPr id="6" name="Text 4"/>
          <p:cNvSpPr txBox="1"/>
          <p:nvPr/>
        </p:nvSpPr>
        <p:spPr>
          <a:xfrm>
            <a:off x="548640" y="3474720"/>
            <a:ext cx="3566160" cy="914400"/>
          </a:xfrm>
          <a:prstGeom prst="rect">
            <a:avLst/>
          </a:prstGeom>
          <a:noFill/>
          <a:ln/>
        </p:spPr>
        <p:txBody>
          <a:bodyPr wrap="square" lIns="0" tIns="0" rIns="0" bIns="0" rtlCol="0" anchor="t"/>
          <a:lstStyle/>
          <a:p>
            <a:pPr indent="0" marL="0">
              <a:buNone/>
            </a:pPr>
            <a:r>
              <a:rPr lang="en-US" sz="1400" dirty="0">
                <a:solidFill>
                  <a:schemeClr val="bg2"/>
                </a:solidFill>
              </a:rPr>
              <a:t>What the family office does today: its core activities, who it serves and how it delivers value.</a:t>
            </a:r>
            <a:endParaRPr lang="en-US" sz="1400" dirty="0"/>
          </a:p>
        </p:txBody>
      </p:sp>
      <p:sp>
        <p:nvSpPr>
          <p:cNvPr id="7" name="Text 5"/>
          <p:cNvSpPr txBox="1"/>
          <p:nvPr/>
        </p:nvSpPr>
        <p:spPr>
          <a:xfrm>
            <a:off x="548640" y="4526280"/>
            <a:ext cx="35661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YOU'LL LEAVE WITH</a:t>
            </a:r>
            <a:endParaRPr lang="en-US" sz="1100" dirty="0"/>
          </a:p>
        </p:txBody>
      </p:sp>
      <p:sp>
        <p:nvSpPr>
          <p:cNvPr id="8" name="Text 6"/>
          <p:cNvSpPr txBox="1"/>
          <p:nvPr/>
        </p:nvSpPr>
        <p:spPr>
          <a:xfrm>
            <a:off x="548640" y="4828032"/>
            <a:ext cx="3566160" cy="1280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A clear, actionable mission</a:t>
            </a:r>
            <a:endParaRPr lang="en-US" sz="1400" dirty="0"/>
          </a:p>
          <a:p>
            <a:pPr marL="342900" indent="-342900">
              <a:spcAft>
                <a:spcPts val="600"/>
              </a:spcAft>
              <a:buSzPct val="100000"/>
              <a:buChar char="•"/>
            </a:pPr>
            <a:r>
              <a:rPr lang="en-US" sz="1400" dirty="0">
                <a:solidFill>
                  <a:schemeClr val="bg1"/>
                </a:solidFill>
              </a:rPr>
              <a:t>Defined activities and beneficiaries</a:t>
            </a:r>
            <a:endParaRPr lang="en-US" sz="1400" dirty="0"/>
          </a:p>
          <a:p>
            <a:pPr marL="342900" indent="-342900">
              <a:spcAft>
                <a:spcPts val="600"/>
              </a:spcAft>
              <a:buSzPct val="100000"/>
              <a:buChar char="•"/>
            </a:pPr>
            <a:r>
              <a:rPr lang="en-US" sz="1400" dirty="0">
                <a:solidFill>
                  <a:schemeClr val="bg1"/>
                </a:solidFill>
              </a:rPr>
              <a:t>A practical guide for operations</a:t>
            </a:r>
            <a:endParaRPr lang="en-US" sz="1400" dirty="0"/>
          </a:p>
        </p:txBody>
      </p:sp>
      <p:sp>
        <p:nvSpPr>
          <p:cNvPr id="9" name="Text 7"/>
          <p:cNvSpPr txBox="1"/>
          <p:nvPr/>
        </p:nvSpPr>
        <p:spPr>
          <a:xfrm>
            <a:off x="548640" y="6263640"/>
            <a:ext cx="3566160" cy="274320"/>
          </a:xfrm>
          <a:prstGeom prst="rect">
            <a:avLst/>
          </a:prstGeom>
          <a:noFill/>
          <a:ln/>
        </p:spPr>
        <p:txBody>
          <a:bodyPr wrap="square" lIns="0" tIns="0" rIns="0" bIns="0" rtlCol="0" anchor="t"/>
          <a:lstStyle/>
          <a:p>
            <a:pPr indent="0" marL="0">
              <a:buNone/>
            </a:pPr>
            <a:r>
              <a:rPr lang="en-US" sz="1200" i="1" dirty="0">
                <a:solidFill>
                  <a:schemeClr val="accent5"/>
                </a:solidFill>
              </a:rPr>
              <a:t>1–2 hours  ·  full, uninterrupted focus</a:t>
            </a:r>
            <a:endParaRPr lang="en-US" sz="1200" dirty="0"/>
          </a:p>
        </p:txBody>
      </p:sp>
      <p:sp>
        <p:nvSpPr>
          <p:cNvPr id="10" name="Text 8"/>
          <p:cNvSpPr txBox="1"/>
          <p:nvPr/>
        </p:nvSpPr>
        <p:spPr>
          <a:xfrm>
            <a:off x="4937760" y="50292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KEY QUESTIONS</a:t>
            </a:r>
            <a:endParaRPr lang="en-US" sz="1100" dirty="0"/>
          </a:p>
        </p:txBody>
      </p:sp>
      <p:sp>
        <p:nvSpPr>
          <p:cNvPr id="11" name="Text 9"/>
          <p:cNvSpPr txBox="1"/>
          <p:nvPr/>
        </p:nvSpPr>
        <p:spPr>
          <a:xfrm>
            <a:off x="4937760" y="8686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1</a:t>
            </a:r>
            <a:endParaRPr lang="en-US" sz="1800" dirty="0"/>
          </a:p>
        </p:txBody>
      </p:sp>
      <p:sp>
        <p:nvSpPr>
          <p:cNvPr id="12" name="Text 10"/>
          <p:cNvSpPr txBox="1"/>
          <p:nvPr/>
        </p:nvSpPr>
        <p:spPr>
          <a:xfrm>
            <a:off x="5394960" y="88696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is our primary focus in managing family wealth? (preservation, growth, impact)</a:t>
            </a:r>
            <a:endParaRPr lang="en-US" sz="1600" dirty="0"/>
          </a:p>
        </p:txBody>
      </p:sp>
      <p:sp>
        <p:nvSpPr>
          <p:cNvPr id="13" name="Text 11"/>
          <p:cNvSpPr txBox="1"/>
          <p:nvPr/>
        </p:nvSpPr>
        <p:spPr>
          <a:xfrm>
            <a:off x="4937760" y="164592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2</a:t>
            </a:r>
            <a:endParaRPr lang="en-US" sz="1800" dirty="0"/>
          </a:p>
        </p:txBody>
      </p:sp>
      <p:sp>
        <p:nvSpPr>
          <p:cNvPr id="14" name="Text 12"/>
          <p:cNvSpPr txBox="1"/>
          <p:nvPr/>
        </p:nvSpPr>
        <p:spPr>
          <a:xfrm>
            <a:off x="5394960" y="1664208"/>
            <a:ext cx="6336792" cy="731520"/>
          </a:xfrm>
          <a:prstGeom prst="rect">
            <a:avLst/>
          </a:prstGeom>
          <a:noFill/>
          <a:ln/>
        </p:spPr>
        <p:txBody>
          <a:bodyPr wrap="square" lIns="0" tIns="0" rIns="0" bIns="0" rtlCol="0" anchor="t"/>
          <a:lstStyle/>
          <a:p>
            <a:pPr indent="0" marL="0">
              <a:buNone/>
            </a:pPr>
            <a:r>
              <a:rPr lang="en-US" sz="1600" dirty="0">
                <a:solidFill>
                  <a:schemeClr val="tx1"/>
                </a:solidFill>
              </a:rPr>
              <a:t>Who do we serve? (current family, future generations)</a:t>
            </a:r>
            <a:endParaRPr lang="en-US" sz="1600" dirty="0"/>
          </a:p>
        </p:txBody>
      </p:sp>
      <p:sp>
        <p:nvSpPr>
          <p:cNvPr id="15" name="Text 13"/>
          <p:cNvSpPr txBox="1"/>
          <p:nvPr/>
        </p:nvSpPr>
        <p:spPr>
          <a:xfrm>
            <a:off x="4937760" y="242316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3</a:t>
            </a:r>
            <a:endParaRPr lang="en-US" sz="1800" dirty="0"/>
          </a:p>
        </p:txBody>
      </p:sp>
      <p:sp>
        <p:nvSpPr>
          <p:cNvPr id="16" name="Text 14"/>
          <p:cNvSpPr txBox="1"/>
          <p:nvPr/>
        </p:nvSpPr>
        <p:spPr>
          <a:xfrm>
            <a:off x="5394960" y="2441448"/>
            <a:ext cx="6336792" cy="731520"/>
          </a:xfrm>
          <a:prstGeom prst="rect">
            <a:avLst/>
          </a:prstGeom>
          <a:noFill/>
          <a:ln/>
        </p:spPr>
        <p:txBody>
          <a:bodyPr wrap="square" lIns="0" tIns="0" rIns="0" bIns="0" rtlCol="0" anchor="t"/>
          <a:lstStyle/>
          <a:p>
            <a:pPr indent="0" marL="0">
              <a:buNone/>
            </a:pPr>
            <a:r>
              <a:rPr lang="en-US" sz="1600" dirty="0">
                <a:solidFill>
                  <a:schemeClr val="tx1"/>
                </a:solidFill>
              </a:rPr>
              <a:t>How do we achieve our objectives?</a:t>
            </a:r>
            <a:endParaRPr lang="en-US" sz="1600" dirty="0"/>
          </a:p>
        </p:txBody>
      </p:sp>
      <p:sp>
        <p:nvSpPr>
          <p:cNvPr id="17" name="Text 15"/>
          <p:cNvSpPr txBox="1"/>
          <p:nvPr/>
        </p:nvSpPr>
        <p:spPr>
          <a:xfrm>
            <a:off x="4937760" y="320040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4</a:t>
            </a:r>
            <a:endParaRPr lang="en-US" sz="1800" dirty="0"/>
          </a:p>
        </p:txBody>
      </p:sp>
      <p:sp>
        <p:nvSpPr>
          <p:cNvPr id="18" name="Text 16"/>
          <p:cNvSpPr txBox="1"/>
          <p:nvPr/>
        </p:nvSpPr>
        <p:spPr>
          <a:xfrm>
            <a:off x="5394960" y="321868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makes our approach unique or valuable?</a:t>
            </a:r>
            <a:endParaRPr lang="en-US" sz="1600" dirty="0"/>
          </a:p>
        </p:txBody>
      </p:sp>
      <p:sp>
        <p:nvSpPr>
          <p:cNvPr id="19" name="Text 17"/>
          <p:cNvSpPr txBox="1"/>
          <p:nvPr/>
        </p:nvSpPr>
        <p:spPr>
          <a:xfrm>
            <a:off x="4937760" y="443484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SESSION FLOW</a:t>
            </a:r>
            <a:endParaRPr lang="en-US" sz="1100" dirty="0"/>
          </a:p>
        </p:txBody>
      </p:sp>
      <p:sp>
        <p:nvSpPr>
          <p:cNvPr id="20" name="Step 1"/>
          <p:cNvSpPr/>
          <p:nvPr/>
        </p:nvSpPr>
        <p:spPr>
          <a:xfrm>
            <a:off x="4937760" y="4754880"/>
            <a:ext cx="1249070" cy="1051560"/>
          </a:xfrm>
          <a:prstGeom prst="roundRect">
            <a:avLst>
              <a:gd name="adj" fmla="val 5217"/>
            </a:avLst>
          </a:prstGeom>
          <a:solidFill>
            <a:schemeClr val="bg1"/>
          </a:solidFill>
          <a:ln w="9525">
            <a:solidFill>
              <a:schemeClr val="accent4"/>
            </a:solidFill>
            <a:prstDash val="solid"/>
          </a:ln>
        </p:spPr>
      </p:sp>
      <p:sp>
        <p:nvSpPr>
          <p:cNvPr id="21" name="Text 19"/>
          <p:cNvSpPr txBox="1"/>
          <p:nvPr/>
        </p:nvSpPr>
        <p:spPr>
          <a:xfrm>
            <a:off x="5047488"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1</a:t>
            </a:r>
            <a:endParaRPr lang="en-US" sz="1000" dirty="0"/>
          </a:p>
        </p:txBody>
      </p:sp>
      <p:sp>
        <p:nvSpPr>
          <p:cNvPr id="22" name="Text 20"/>
          <p:cNvSpPr txBox="1"/>
          <p:nvPr/>
        </p:nvSpPr>
        <p:spPr>
          <a:xfrm>
            <a:off x="5047488"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Reflect</a:t>
            </a:r>
            <a:endParaRPr lang="en-US" sz="1400" dirty="0"/>
          </a:p>
        </p:txBody>
      </p:sp>
      <p:sp>
        <p:nvSpPr>
          <p:cNvPr id="23" name="Text 21"/>
          <p:cNvSpPr txBox="1"/>
          <p:nvPr/>
        </p:nvSpPr>
        <p:spPr>
          <a:xfrm>
            <a:off x="5047488"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24" name="Step 2"/>
          <p:cNvSpPr/>
          <p:nvPr/>
        </p:nvSpPr>
        <p:spPr>
          <a:xfrm>
            <a:off x="6323990" y="4754880"/>
            <a:ext cx="1249070" cy="1051560"/>
          </a:xfrm>
          <a:prstGeom prst="roundRect">
            <a:avLst>
              <a:gd name="adj" fmla="val 5217"/>
            </a:avLst>
          </a:prstGeom>
          <a:solidFill>
            <a:schemeClr val="bg1"/>
          </a:solidFill>
          <a:ln w="9525">
            <a:solidFill>
              <a:schemeClr val="accent4"/>
            </a:solidFill>
            <a:prstDash val="solid"/>
          </a:ln>
        </p:spPr>
      </p:sp>
      <p:sp>
        <p:nvSpPr>
          <p:cNvPr id="25" name="Text 23"/>
          <p:cNvSpPr txBox="1"/>
          <p:nvPr/>
        </p:nvSpPr>
        <p:spPr>
          <a:xfrm>
            <a:off x="6433718"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2</a:t>
            </a:r>
            <a:endParaRPr lang="en-US" sz="1000" dirty="0"/>
          </a:p>
        </p:txBody>
      </p:sp>
      <p:sp>
        <p:nvSpPr>
          <p:cNvPr id="26" name="Text 24"/>
          <p:cNvSpPr txBox="1"/>
          <p:nvPr/>
        </p:nvSpPr>
        <p:spPr>
          <a:xfrm>
            <a:off x="6433718"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Cluster</a:t>
            </a:r>
            <a:endParaRPr lang="en-US" sz="1400" dirty="0"/>
          </a:p>
        </p:txBody>
      </p:sp>
      <p:sp>
        <p:nvSpPr>
          <p:cNvPr id="27" name="Text 25"/>
          <p:cNvSpPr txBox="1"/>
          <p:nvPr/>
        </p:nvSpPr>
        <p:spPr>
          <a:xfrm>
            <a:off x="6433718"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28" name="Step 3"/>
          <p:cNvSpPr/>
          <p:nvPr/>
        </p:nvSpPr>
        <p:spPr>
          <a:xfrm>
            <a:off x="7710221" y="4754880"/>
            <a:ext cx="1249070" cy="1051560"/>
          </a:xfrm>
          <a:prstGeom prst="roundRect">
            <a:avLst>
              <a:gd name="adj" fmla="val 5217"/>
            </a:avLst>
          </a:prstGeom>
          <a:solidFill>
            <a:schemeClr val="bg1"/>
          </a:solidFill>
          <a:ln w="9525">
            <a:solidFill>
              <a:schemeClr val="accent4"/>
            </a:solidFill>
            <a:prstDash val="solid"/>
          </a:ln>
        </p:spPr>
      </p:sp>
      <p:sp>
        <p:nvSpPr>
          <p:cNvPr id="29" name="Text 27"/>
          <p:cNvSpPr txBox="1"/>
          <p:nvPr/>
        </p:nvSpPr>
        <p:spPr>
          <a:xfrm>
            <a:off x="7819949"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3</a:t>
            </a:r>
            <a:endParaRPr lang="en-US" sz="1000" dirty="0"/>
          </a:p>
        </p:txBody>
      </p:sp>
      <p:sp>
        <p:nvSpPr>
          <p:cNvPr id="30" name="Text 28"/>
          <p:cNvSpPr txBox="1"/>
          <p:nvPr/>
        </p:nvSpPr>
        <p:spPr>
          <a:xfrm>
            <a:off x="7819949"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Prioritise</a:t>
            </a:r>
            <a:endParaRPr lang="en-US" sz="1400" dirty="0"/>
          </a:p>
        </p:txBody>
      </p:sp>
      <p:sp>
        <p:nvSpPr>
          <p:cNvPr id="31" name="Text 29"/>
          <p:cNvSpPr txBox="1"/>
          <p:nvPr/>
        </p:nvSpPr>
        <p:spPr>
          <a:xfrm>
            <a:off x="7819949"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25 min</a:t>
            </a:r>
            <a:endParaRPr lang="en-US" sz="1200" dirty="0"/>
          </a:p>
        </p:txBody>
      </p:sp>
      <p:sp>
        <p:nvSpPr>
          <p:cNvPr id="32" name="Step 4"/>
          <p:cNvSpPr/>
          <p:nvPr/>
        </p:nvSpPr>
        <p:spPr>
          <a:xfrm>
            <a:off x="9096451" y="4754880"/>
            <a:ext cx="1249070" cy="1051560"/>
          </a:xfrm>
          <a:prstGeom prst="roundRect">
            <a:avLst>
              <a:gd name="adj" fmla="val 5217"/>
            </a:avLst>
          </a:prstGeom>
          <a:solidFill>
            <a:schemeClr val="bg1"/>
          </a:solidFill>
          <a:ln w="9525">
            <a:solidFill>
              <a:schemeClr val="accent4"/>
            </a:solidFill>
            <a:prstDash val="solid"/>
          </a:ln>
        </p:spPr>
      </p:sp>
      <p:sp>
        <p:nvSpPr>
          <p:cNvPr id="33" name="Text 31"/>
          <p:cNvSpPr txBox="1"/>
          <p:nvPr/>
        </p:nvSpPr>
        <p:spPr>
          <a:xfrm>
            <a:off x="9206179"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4</a:t>
            </a:r>
            <a:endParaRPr lang="en-US" sz="1000" dirty="0"/>
          </a:p>
        </p:txBody>
      </p:sp>
      <p:sp>
        <p:nvSpPr>
          <p:cNvPr id="34" name="Text 32"/>
          <p:cNvSpPr txBox="1"/>
          <p:nvPr/>
        </p:nvSpPr>
        <p:spPr>
          <a:xfrm>
            <a:off x="9206179"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Draft</a:t>
            </a:r>
            <a:endParaRPr lang="en-US" sz="1400" dirty="0"/>
          </a:p>
        </p:txBody>
      </p:sp>
      <p:sp>
        <p:nvSpPr>
          <p:cNvPr id="35" name="Step 5"/>
          <p:cNvSpPr/>
          <p:nvPr/>
        </p:nvSpPr>
        <p:spPr>
          <a:xfrm>
            <a:off x="10482682" y="4754880"/>
            <a:ext cx="1249070" cy="1051560"/>
          </a:xfrm>
          <a:prstGeom prst="roundRect">
            <a:avLst>
              <a:gd name="adj" fmla="val 5217"/>
            </a:avLst>
          </a:prstGeom>
          <a:solidFill>
            <a:schemeClr val="bg1"/>
          </a:solidFill>
          <a:ln w="9525">
            <a:solidFill>
              <a:schemeClr val="accent4"/>
            </a:solidFill>
            <a:prstDash val="solid"/>
          </a:ln>
        </p:spPr>
      </p:sp>
      <p:sp>
        <p:nvSpPr>
          <p:cNvPr id="36" name="Text 34"/>
          <p:cNvSpPr txBox="1"/>
          <p:nvPr/>
        </p:nvSpPr>
        <p:spPr>
          <a:xfrm>
            <a:off x="10592410"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5</a:t>
            </a:r>
            <a:endParaRPr lang="en-US" sz="1000" dirty="0"/>
          </a:p>
        </p:txBody>
      </p:sp>
      <p:sp>
        <p:nvSpPr>
          <p:cNvPr id="37" name="Text 35"/>
          <p:cNvSpPr txBox="1"/>
          <p:nvPr/>
        </p:nvSpPr>
        <p:spPr>
          <a:xfrm>
            <a:off x="10592410"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Test</a:t>
            </a:r>
            <a:endParaRPr lang="en-US" sz="1400" dirty="0"/>
          </a:p>
        </p:txBody>
      </p:sp>
      <p:sp>
        <p:nvSpPr>
          <p:cNvPr id="38" name="Text 36"/>
          <p:cNvSpPr txBox="1"/>
          <p:nvPr/>
        </p:nvSpPr>
        <p:spPr>
          <a:xfrm>
            <a:off x="4937760" y="5943600"/>
            <a:ext cx="6793992" cy="365760"/>
          </a:xfrm>
          <a:prstGeom prst="rect">
            <a:avLst/>
          </a:prstGeom>
          <a:noFill/>
          <a:ln/>
        </p:spPr>
        <p:txBody>
          <a:bodyPr wrap="square" lIns="0" tIns="0" rIns="0" bIns="0" rtlCol="0" anchor="t"/>
          <a:lstStyle/>
          <a:p>
            <a:pPr indent="0" marL="0">
              <a:buNone/>
            </a:pPr>
            <a:r>
              <a:rPr lang="en-US" sz="1200" i="1" dirty="0">
                <a:solidFill>
                  <a:schemeClr val="accent6"/>
                </a:solidFill>
              </a:rPr>
              <a:t>Prep: review the Purpose statement from Workshop 1; list current activities and stakeholders.</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What we do, for whom, and how</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2</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FOUNDATION</a:t>
            </a:r>
            <a:endParaRPr lang="en-US" sz="1100" dirty="0"/>
          </a:p>
        </p:txBody>
      </p:sp>
      <p:sp>
        <p:nvSpPr>
          <p:cNvPr id="8" name="Write area: What — core activities"/>
          <p:cNvSpPr/>
          <p:nvPr/>
        </p:nvSpPr>
        <p:spPr>
          <a:xfrm>
            <a:off x="457200" y="1280160"/>
            <a:ext cx="3611880" cy="3657600"/>
          </a:xfrm>
          <a:prstGeom prst="roundRect">
            <a:avLst>
              <a:gd name="adj" fmla="val 1519"/>
            </a:avLst>
          </a:prstGeom>
          <a:solidFill>
            <a:schemeClr val="bg1"/>
          </a:solidFill>
          <a:ln w="12700">
            <a:solidFill>
              <a:schemeClr val="accent3"/>
            </a:solidFill>
            <a:prstDash val="dash"/>
          </a:ln>
        </p:spPr>
      </p:sp>
      <p:sp>
        <p:nvSpPr>
          <p:cNvPr id="9" name="Text 6"/>
          <p:cNvSpPr txBox="1"/>
          <p:nvPr/>
        </p:nvSpPr>
        <p:spPr>
          <a:xfrm>
            <a:off x="621792" y="142646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WHAT — CORE ACTIVITIES</a:t>
            </a:r>
            <a:endParaRPr lang="en-US" sz="1100" dirty="0"/>
          </a:p>
        </p:txBody>
      </p:sp>
      <p:sp>
        <p:nvSpPr>
          <p:cNvPr id="10" name="Text 7"/>
          <p:cNvSpPr txBox="1"/>
          <p:nvPr/>
        </p:nvSpPr>
        <p:spPr>
          <a:xfrm>
            <a:off x="621792" y="1700784"/>
            <a:ext cx="3282696" cy="608076"/>
          </a:xfrm>
          <a:prstGeom prst="rect">
            <a:avLst/>
          </a:prstGeom>
          <a:noFill/>
          <a:ln/>
        </p:spPr>
        <p:txBody>
          <a:bodyPr wrap="square" lIns="0" tIns="0" rIns="0" bIns="0" rtlCol="0" anchor="t"/>
          <a:lstStyle/>
          <a:p>
            <a:pPr indent="0" marL="0">
              <a:buNone/>
            </a:pPr>
            <a:r>
              <a:rPr lang="en-US" sz="1200" i="1" dirty="0">
                <a:solidFill>
                  <a:schemeClr val="accent6"/>
                </a:solidFill>
              </a:rPr>
              <a:t>e.g. managing investments · enabling philanthropy · supporting family goals · preservation and growth</a:t>
            </a:r>
            <a:endParaRPr lang="en-US" sz="1200" dirty="0"/>
          </a:p>
        </p:txBody>
      </p:sp>
      <p:sp>
        <p:nvSpPr>
          <p:cNvPr id="11" name="Shape 8"/>
          <p:cNvSpPr/>
          <p:nvPr/>
        </p:nvSpPr>
        <p:spPr>
          <a:xfrm>
            <a:off x="621792" y="2702052"/>
            <a:ext cx="3282696" cy="0"/>
          </a:xfrm>
          <a:prstGeom prst="line">
            <a:avLst/>
          </a:prstGeom>
          <a:noFill/>
          <a:ln w="9525">
            <a:solidFill>
              <a:schemeClr val="accent4"/>
            </a:solidFill>
            <a:prstDash val="solid"/>
          </a:ln>
        </p:spPr>
      </p:sp>
      <p:sp>
        <p:nvSpPr>
          <p:cNvPr id="12" name="Shape 9"/>
          <p:cNvSpPr/>
          <p:nvPr/>
        </p:nvSpPr>
        <p:spPr>
          <a:xfrm>
            <a:off x="621792" y="3086100"/>
            <a:ext cx="3282696" cy="0"/>
          </a:xfrm>
          <a:prstGeom prst="line">
            <a:avLst/>
          </a:prstGeom>
          <a:noFill/>
          <a:ln w="9525">
            <a:solidFill>
              <a:schemeClr val="accent4"/>
            </a:solidFill>
            <a:prstDash val="solid"/>
          </a:ln>
        </p:spPr>
      </p:sp>
      <p:sp>
        <p:nvSpPr>
          <p:cNvPr id="13" name="Shape 10"/>
          <p:cNvSpPr/>
          <p:nvPr/>
        </p:nvSpPr>
        <p:spPr>
          <a:xfrm>
            <a:off x="621792" y="3470148"/>
            <a:ext cx="3282696" cy="0"/>
          </a:xfrm>
          <a:prstGeom prst="line">
            <a:avLst/>
          </a:prstGeom>
          <a:noFill/>
          <a:ln w="9525">
            <a:solidFill>
              <a:schemeClr val="accent4"/>
            </a:solidFill>
            <a:prstDash val="solid"/>
          </a:ln>
        </p:spPr>
      </p:sp>
      <p:sp>
        <p:nvSpPr>
          <p:cNvPr id="14" name="Shape 11"/>
          <p:cNvSpPr/>
          <p:nvPr/>
        </p:nvSpPr>
        <p:spPr>
          <a:xfrm>
            <a:off x="621792" y="3854196"/>
            <a:ext cx="3282696" cy="0"/>
          </a:xfrm>
          <a:prstGeom prst="line">
            <a:avLst/>
          </a:prstGeom>
          <a:noFill/>
          <a:ln w="9525">
            <a:solidFill>
              <a:schemeClr val="accent4"/>
            </a:solidFill>
            <a:prstDash val="solid"/>
          </a:ln>
        </p:spPr>
      </p:sp>
      <p:sp>
        <p:nvSpPr>
          <p:cNvPr id="15" name="Shape 12"/>
          <p:cNvSpPr/>
          <p:nvPr/>
        </p:nvSpPr>
        <p:spPr>
          <a:xfrm>
            <a:off x="621792" y="4238244"/>
            <a:ext cx="3282696" cy="0"/>
          </a:xfrm>
          <a:prstGeom prst="line">
            <a:avLst/>
          </a:prstGeom>
          <a:noFill/>
          <a:ln w="9525">
            <a:solidFill>
              <a:schemeClr val="accent4"/>
            </a:solidFill>
            <a:prstDash val="solid"/>
          </a:ln>
        </p:spPr>
      </p:sp>
      <p:sp>
        <p:nvSpPr>
          <p:cNvPr id="16" name="Shape 13"/>
          <p:cNvSpPr/>
          <p:nvPr/>
        </p:nvSpPr>
        <p:spPr>
          <a:xfrm>
            <a:off x="621792" y="4622292"/>
            <a:ext cx="3282696" cy="0"/>
          </a:xfrm>
          <a:prstGeom prst="line">
            <a:avLst/>
          </a:prstGeom>
          <a:noFill/>
          <a:ln w="9525">
            <a:solidFill>
              <a:schemeClr val="accent4"/>
            </a:solidFill>
            <a:prstDash val="solid"/>
          </a:ln>
        </p:spPr>
      </p:sp>
      <p:sp>
        <p:nvSpPr>
          <p:cNvPr id="17" name="Write area: Who — beneficiaries"/>
          <p:cNvSpPr/>
          <p:nvPr/>
        </p:nvSpPr>
        <p:spPr>
          <a:xfrm>
            <a:off x="4288536" y="1280160"/>
            <a:ext cx="3611880" cy="3657600"/>
          </a:xfrm>
          <a:prstGeom prst="roundRect">
            <a:avLst>
              <a:gd name="adj" fmla="val 1519"/>
            </a:avLst>
          </a:prstGeom>
          <a:solidFill>
            <a:schemeClr val="bg1"/>
          </a:solidFill>
          <a:ln w="12700">
            <a:solidFill>
              <a:schemeClr val="accent3"/>
            </a:solidFill>
            <a:prstDash val="dash"/>
          </a:ln>
        </p:spPr>
      </p:sp>
      <p:sp>
        <p:nvSpPr>
          <p:cNvPr id="18" name="Text 15"/>
          <p:cNvSpPr txBox="1"/>
          <p:nvPr/>
        </p:nvSpPr>
        <p:spPr>
          <a:xfrm>
            <a:off x="4453128" y="142646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WHO — BENEFICIARIES</a:t>
            </a:r>
            <a:endParaRPr lang="en-US" sz="1100" dirty="0"/>
          </a:p>
        </p:txBody>
      </p:sp>
      <p:sp>
        <p:nvSpPr>
          <p:cNvPr id="19" name="Text 16"/>
          <p:cNvSpPr txBox="1"/>
          <p:nvPr/>
        </p:nvSpPr>
        <p:spPr>
          <a:xfrm>
            <a:off x="4453128" y="1700784"/>
            <a:ext cx="3282696" cy="608076"/>
          </a:xfrm>
          <a:prstGeom prst="rect">
            <a:avLst/>
          </a:prstGeom>
          <a:noFill/>
          <a:ln/>
        </p:spPr>
        <p:txBody>
          <a:bodyPr wrap="square" lIns="0" tIns="0" rIns="0" bIns="0" rtlCol="0" anchor="t"/>
          <a:lstStyle/>
          <a:p>
            <a:pPr indent="0" marL="0">
              <a:buNone/>
            </a:pPr>
            <a:r>
              <a:rPr lang="en-US" sz="1200" i="1" dirty="0">
                <a:solidFill>
                  <a:schemeClr val="accent6"/>
                </a:solidFill>
              </a:rPr>
              <a:t>e.g. current family members · future generations · community stakeholders · wider society</a:t>
            </a:r>
            <a:endParaRPr lang="en-US" sz="1200" dirty="0"/>
          </a:p>
        </p:txBody>
      </p:sp>
      <p:sp>
        <p:nvSpPr>
          <p:cNvPr id="20" name="Shape 17"/>
          <p:cNvSpPr/>
          <p:nvPr/>
        </p:nvSpPr>
        <p:spPr>
          <a:xfrm>
            <a:off x="4453128" y="2702052"/>
            <a:ext cx="3282696" cy="0"/>
          </a:xfrm>
          <a:prstGeom prst="line">
            <a:avLst/>
          </a:prstGeom>
          <a:noFill/>
          <a:ln w="9525">
            <a:solidFill>
              <a:schemeClr val="accent4"/>
            </a:solidFill>
            <a:prstDash val="solid"/>
          </a:ln>
        </p:spPr>
      </p:sp>
      <p:sp>
        <p:nvSpPr>
          <p:cNvPr id="21" name="Shape 18"/>
          <p:cNvSpPr/>
          <p:nvPr/>
        </p:nvSpPr>
        <p:spPr>
          <a:xfrm>
            <a:off x="4453128" y="3086100"/>
            <a:ext cx="3282696" cy="0"/>
          </a:xfrm>
          <a:prstGeom prst="line">
            <a:avLst/>
          </a:prstGeom>
          <a:noFill/>
          <a:ln w="9525">
            <a:solidFill>
              <a:schemeClr val="accent4"/>
            </a:solidFill>
            <a:prstDash val="solid"/>
          </a:ln>
        </p:spPr>
      </p:sp>
      <p:sp>
        <p:nvSpPr>
          <p:cNvPr id="22" name="Shape 19"/>
          <p:cNvSpPr/>
          <p:nvPr/>
        </p:nvSpPr>
        <p:spPr>
          <a:xfrm>
            <a:off x="4453128" y="3470148"/>
            <a:ext cx="3282696" cy="0"/>
          </a:xfrm>
          <a:prstGeom prst="line">
            <a:avLst/>
          </a:prstGeom>
          <a:noFill/>
          <a:ln w="9525">
            <a:solidFill>
              <a:schemeClr val="accent4"/>
            </a:solidFill>
            <a:prstDash val="solid"/>
          </a:ln>
        </p:spPr>
      </p:sp>
      <p:sp>
        <p:nvSpPr>
          <p:cNvPr id="23" name="Shape 20"/>
          <p:cNvSpPr/>
          <p:nvPr/>
        </p:nvSpPr>
        <p:spPr>
          <a:xfrm>
            <a:off x="4453128" y="3854196"/>
            <a:ext cx="3282696" cy="0"/>
          </a:xfrm>
          <a:prstGeom prst="line">
            <a:avLst/>
          </a:prstGeom>
          <a:noFill/>
          <a:ln w="9525">
            <a:solidFill>
              <a:schemeClr val="accent4"/>
            </a:solidFill>
            <a:prstDash val="solid"/>
          </a:ln>
        </p:spPr>
      </p:sp>
      <p:sp>
        <p:nvSpPr>
          <p:cNvPr id="24" name="Shape 21"/>
          <p:cNvSpPr/>
          <p:nvPr/>
        </p:nvSpPr>
        <p:spPr>
          <a:xfrm>
            <a:off x="4453128" y="4238244"/>
            <a:ext cx="3282696" cy="0"/>
          </a:xfrm>
          <a:prstGeom prst="line">
            <a:avLst/>
          </a:prstGeom>
          <a:noFill/>
          <a:ln w="9525">
            <a:solidFill>
              <a:schemeClr val="accent4"/>
            </a:solidFill>
            <a:prstDash val="solid"/>
          </a:ln>
        </p:spPr>
      </p:sp>
      <p:sp>
        <p:nvSpPr>
          <p:cNvPr id="25" name="Shape 22"/>
          <p:cNvSpPr/>
          <p:nvPr/>
        </p:nvSpPr>
        <p:spPr>
          <a:xfrm>
            <a:off x="4453128" y="4622292"/>
            <a:ext cx="3282696" cy="0"/>
          </a:xfrm>
          <a:prstGeom prst="line">
            <a:avLst/>
          </a:prstGeom>
          <a:noFill/>
          <a:ln w="9525">
            <a:solidFill>
              <a:schemeClr val="accent4"/>
            </a:solidFill>
            <a:prstDash val="solid"/>
          </a:ln>
        </p:spPr>
      </p:sp>
      <p:sp>
        <p:nvSpPr>
          <p:cNvPr id="26" name="Write area: How — principles and methods"/>
          <p:cNvSpPr/>
          <p:nvPr/>
        </p:nvSpPr>
        <p:spPr>
          <a:xfrm>
            <a:off x="8119872" y="1280160"/>
            <a:ext cx="3611880" cy="3657600"/>
          </a:xfrm>
          <a:prstGeom prst="roundRect">
            <a:avLst>
              <a:gd name="adj" fmla="val 1519"/>
            </a:avLst>
          </a:prstGeom>
          <a:solidFill>
            <a:schemeClr val="bg1"/>
          </a:solidFill>
          <a:ln w="12700">
            <a:solidFill>
              <a:schemeClr val="accent3"/>
            </a:solidFill>
            <a:prstDash val="dash"/>
          </a:ln>
        </p:spPr>
      </p:sp>
      <p:sp>
        <p:nvSpPr>
          <p:cNvPr id="27" name="Text 24"/>
          <p:cNvSpPr txBox="1"/>
          <p:nvPr/>
        </p:nvSpPr>
        <p:spPr>
          <a:xfrm>
            <a:off x="8284464" y="1426464"/>
            <a:ext cx="3282696" cy="228600"/>
          </a:xfrm>
          <a:prstGeom prst="rect">
            <a:avLst/>
          </a:prstGeom>
          <a:noFill/>
          <a:ln/>
        </p:spPr>
        <p:txBody>
          <a:bodyPr wrap="square" lIns="0" tIns="0" rIns="0" bIns="0" rtlCol="0" anchor="t"/>
          <a:lstStyle/>
          <a:p>
            <a:pPr indent="0" marL="0">
              <a:buNone/>
            </a:pPr>
            <a:r>
              <a:rPr lang="en-US" sz="1100" b="1" spc="150" kern="0" dirty="0">
                <a:solidFill>
                  <a:schemeClr val="tx2"/>
                </a:solidFill>
              </a:rPr>
              <a:t>HOW — PRINCIPLES AND METHODS</a:t>
            </a:r>
            <a:endParaRPr lang="en-US" sz="1100" dirty="0"/>
          </a:p>
        </p:txBody>
      </p:sp>
      <p:sp>
        <p:nvSpPr>
          <p:cNvPr id="28" name="Text 25"/>
          <p:cNvSpPr txBox="1"/>
          <p:nvPr/>
        </p:nvSpPr>
        <p:spPr>
          <a:xfrm>
            <a:off x="8284464" y="1700784"/>
            <a:ext cx="3282696" cy="608076"/>
          </a:xfrm>
          <a:prstGeom prst="rect">
            <a:avLst/>
          </a:prstGeom>
          <a:noFill/>
          <a:ln/>
        </p:spPr>
        <p:txBody>
          <a:bodyPr wrap="square" lIns="0" tIns="0" rIns="0" bIns="0" rtlCol="0" anchor="t"/>
          <a:lstStyle/>
          <a:p>
            <a:pPr indent="0" marL="0">
              <a:buNone/>
            </a:pPr>
            <a:r>
              <a:rPr lang="en-US" sz="1200" i="1" dirty="0">
                <a:solidFill>
                  <a:schemeClr val="accent6"/>
                </a:solidFill>
              </a:rPr>
              <a:t>e.g. long-term planning · sustainable practices · personalised strategies · risk management</a:t>
            </a:r>
            <a:endParaRPr lang="en-US" sz="1200" dirty="0"/>
          </a:p>
        </p:txBody>
      </p:sp>
      <p:sp>
        <p:nvSpPr>
          <p:cNvPr id="29" name="Shape 26"/>
          <p:cNvSpPr/>
          <p:nvPr/>
        </p:nvSpPr>
        <p:spPr>
          <a:xfrm>
            <a:off x="8284464" y="2702052"/>
            <a:ext cx="3282696" cy="0"/>
          </a:xfrm>
          <a:prstGeom prst="line">
            <a:avLst/>
          </a:prstGeom>
          <a:noFill/>
          <a:ln w="9525">
            <a:solidFill>
              <a:schemeClr val="accent4"/>
            </a:solidFill>
            <a:prstDash val="solid"/>
          </a:ln>
        </p:spPr>
      </p:sp>
      <p:sp>
        <p:nvSpPr>
          <p:cNvPr id="30" name="Shape 27"/>
          <p:cNvSpPr/>
          <p:nvPr/>
        </p:nvSpPr>
        <p:spPr>
          <a:xfrm>
            <a:off x="8284464" y="3086100"/>
            <a:ext cx="3282696" cy="0"/>
          </a:xfrm>
          <a:prstGeom prst="line">
            <a:avLst/>
          </a:prstGeom>
          <a:noFill/>
          <a:ln w="9525">
            <a:solidFill>
              <a:schemeClr val="accent4"/>
            </a:solidFill>
            <a:prstDash val="solid"/>
          </a:ln>
        </p:spPr>
      </p:sp>
      <p:sp>
        <p:nvSpPr>
          <p:cNvPr id="31" name="Shape 28"/>
          <p:cNvSpPr/>
          <p:nvPr/>
        </p:nvSpPr>
        <p:spPr>
          <a:xfrm>
            <a:off x="8284464" y="3470148"/>
            <a:ext cx="3282696" cy="0"/>
          </a:xfrm>
          <a:prstGeom prst="line">
            <a:avLst/>
          </a:prstGeom>
          <a:noFill/>
          <a:ln w="9525">
            <a:solidFill>
              <a:schemeClr val="accent4"/>
            </a:solidFill>
            <a:prstDash val="solid"/>
          </a:ln>
        </p:spPr>
      </p:sp>
      <p:sp>
        <p:nvSpPr>
          <p:cNvPr id="32" name="Shape 29"/>
          <p:cNvSpPr/>
          <p:nvPr/>
        </p:nvSpPr>
        <p:spPr>
          <a:xfrm>
            <a:off x="8284464" y="3854196"/>
            <a:ext cx="3282696" cy="0"/>
          </a:xfrm>
          <a:prstGeom prst="line">
            <a:avLst/>
          </a:prstGeom>
          <a:noFill/>
          <a:ln w="9525">
            <a:solidFill>
              <a:schemeClr val="accent4"/>
            </a:solidFill>
            <a:prstDash val="solid"/>
          </a:ln>
        </p:spPr>
      </p:sp>
      <p:sp>
        <p:nvSpPr>
          <p:cNvPr id="33" name="Shape 30"/>
          <p:cNvSpPr/>
          <p:nvPr/>
        </p:nvSpPr>
        <p:spPr>
          <a:xfrm>
            <a:off x="8284464" y="4238244"/>
            <a:ext cx="3282696" cy="0"/>
          </a:xfrm>
          <a:prstGeom prst="line">
            <a:avLst/>
          </a:prstGeom>
          <a:noFill/>
          <a:ln w="9525">
            <a:solidFill>
              <a:schemeClr val="accent4"/>
            </a:solidFill>
            <a:prstDash val="solid"/>
          </a:ln>
        </p:spPr>
      </p:sp>
      <p:sp>
        <p:nvSpPr>
          <p:cNvPr id="34" name="Shape 31"/>
          <p:cNvSpPr/>
          <p:nvPr/>
        </p:nvSpPr>
        <p:spPr>
          <a:xfrm>
            <a:off x="8284464" y="4622292"/>
            <a:ext cx="3282696" cy="0"/>
          </a:xfrm>
          <a:prstGeom prst="line">
            <a:avLst/>
          </a:prstGeom>
          <a:noFill/>
          <a:ln w="9525">
            <a:solidFill>
              <a:schemeClr val="accent4"/>
            </a:solidFill>
            <a:prstDash val="solid"/>
          </a:ln>
        </p:spPr>
      </p:sp>
      <p:sp>
        <p:nvSpPr>
          <p:cNvPr id="35" name="Write area: Our primary focus areas — top three"/>
          <p:cNvSpPr/>
          <p:nvPr/>
        </p:nvSpPr>
        <p:spPr>
          <a:xfrm>
            <a:off x="457200" y="5120640"/>
            <a:ext cx="11277295" cy="1143000"/>
          </a:xfrm>
          <a:prstGeom prst="roundRect">
            <a:avLst>
              <a:gd name="adj" fmla="val 4800"/>
            </a:avLst>
          </a:prstGeom>
          <a:solidFill>
            <a:schemeClr val="bg1"/>
          </a:solidFill>
          <a:ln w="12700">
            <a:solidFill>
              <a:schemeClr val="accent3"/>
            </a:solidFill>
            <a:prstDash val="dash"/>
          </a:ln>
        </p:spPr>
      </p:sp>
      <p:sp>
        <p:nvSpPr>
          <p:cNvPr id="36" name="Text 33"/>
          <p:cNvSpPr txBox="1"/>
          <p:nvPr/>
        </p:nvSpPr>
        <p:spPr>
          <a:xfrm>
            <a:off x="621792" y="5266944"/>
            <a:ext cx="10948111" cy="228600"/>
          </a:xfrm>
          <a:prstGeom prst="rect">
            <a:avLst/>
          </a:prstGeom>
          <a:noFill/>
          <a:ln/>
        </p:spPr>
        <p:txBody>
          <a:bodyPr wrap="square" lIns="0" tIns="0" rIns="0" bIns="0" rtlCol="0" anchor="t"/>
          <a:lstStyle/>
          <a:p>
            <a:pPr indent="0" marL="0">
              <a:buNone/>
            </a:pPr>
            <a:r>
              <a:rPr lang="en-US" sz="1100" b="1" spc="150" kern="0" dirty="0">
                <a:solidFill>
                  <a:schemeClr val="tx2"/>
                </a:solidFill>
              </a:rPr>
              <a:t>OUR PRIMARY FOCUS AREAS — TOP THREE</a:t>
            </a:r>
            <a:endParaRPr lang="en-US" sz="1100" dirty="0"/>
          </a:p>
        </p:txBody>
      </p:sp>
      <p:sp>
        <p:nvSpPr>
          <p:cNvPr id="37" name="Shape 34"/>
          <p:cNvSpPr/>
          <p:nvPr/>
        </p:nvSpPr>
        <p:spPr>
          <a:xfrm>
            <a:off x="640080" y="5577840"/>
            <a:ext cx="365760" cy="365760"/>
          </a:xfrm>
          <a:prstGeom prst="ellipse">
            <a:avLst/>
          </a:prstGeom>
          <a:solidFill>
            <a:schemeClr val="accent1"/>
          </a:solidFill>
          <a:ln w="12700">
            <a:solidFill>
              <a:schemeClr val="accent1"/>
            </a:solidFill>
            <a:prstDash val="solid"/>
          </a:ln>
        </p:spPr>
      </p:sp>
      <p:sp>
        <p:nvSpPr>
          <p:cNvPr id="38" name="Text 35"/>
          <p:cNvSpPr txBox="1"/>
          <p:nvPr/>
        </p:nvSpPr>
        <p:spPr>
          <a:xfrm>
            <a:off x="640080" y="557784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39" name="Shape 36"/>
          <p:cNvSpPr/>
          <p:nvPr/>
        </p:nvSpPr>
        <p:spPr>
          <a:xfrm>
            <a:off x="1143000" y="5897880"/>
            <a:ext cx="3017520" cy="0"/>
          </a:xfrm>
          <a:prstGeom prst="line">
            <a:avLst/>
          </a:prstGeom>
          <a:noFill/>
          <a:ln w="9525">
            <a:solidFill>
              <a:schemeClr val="accent4"/>
            </a:solidFill>
            <a:prstDash val="solid"/>
          </a:ln>
        </p:spPr>
      </p:sp>
      <p:sp>
        <p:nvSpPr>
          <p:cNvPr id="40" name="Shape 37"/>
          <p:cNvSpPr/>
          <p:nvPr/>
        </p:nvSpPr>
        <p:spPr>
          <a:xfrm>
            <a:off x="4389120" y="5577840"/>
            <a:ext cx="365760" cy="365760"/>
          </a:xfrm>
          <a:prstGeom prst="ellipse">
            <a:avLst/>
          </a:prstGeom>
          <a:solidFill>
            <a:schemeClr val="accent1"/>
          </a:solidFill>
          <a:ln w="12700">
            <a:solidFill>
              <a:schemeClr val="accent1"/>
            </a:solidFill>
            <a:prstDash val="solid"/>
          </a:ln>
        </p:spPr>
      </p:sp>
      <p:sp>
        <p:nvSpPr>
          <p:cNvPr id="41" name="Text 38"/>
          <p:cNvSpPr txBox="1"/>
          <p:nvPr/>
        </p:nvSpPr>
        <p:spPr>
          <a:xfrm>
            <a:off x="4389120" y="557784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42" name="Shape 39"/>
          <p:cNvSpPr/>
          <p:nvPr/>
        </p:nvSpPr>
        <p:spPr>
          <a:xfrm>
            <a:off x="4892040" y="5897880"/>
            <a:ext cx="3017520" cy="0"/>
          </a:xfrm>
          <a:prstGeom prst="line">
            <a:avLst/>
          </a:prstGeom>
          <a:noFill/>
          <a:ln w="9525">
            <a:solidFill>
              <a:schemeClr val="accent4"/>
            </a:solidFill>
            <a:prstDash val="solid"/>
          </a:ln>
        </p:spPr>
      </p:sp>
      <p:sp>
        <p:nvSpPr>
          <p:cNvPr id="43" name="Shape 40"/>
          <p:cNvSpPr/>
          <p:nvPr/>
        </p:nvSpPr>
        <p:spPr>
          <a:xfrm>
            <a:off x="8138160" y="5577840"/>
            <a:ext cx="365760" cy="365760"/>
          </a:xfrm>
          <a:prstGeom prst="ellipse">
            <a:avLst/>
          </a:prstGeom>
          <a:solidFill>
            <a:schemeClr val="accent1"/>
          </a:solidFill>
          <a:ln w="12700">
            <a:solidFill>
              <a:schemeClr val="accent1"/>
            </a:solidFill>
            <a:prstDash val="solid"/>
          </a:ln>
        </p:spPr>
      </p:sp>
      <p:sp>
        <p:nvSpPr>
          <p:cNvPr id="44" name="Text 41"/>
          <p:cNvSpPr txBox="1"/>
          <p:nvPr/>
        </p:nvSpPr>
        <p:spPr>
          <a:xfrm>
            <a:off x="8138160" y="557784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45" name="Shape 42"/>
          <p:cNvSpPr/>
          <p:nvPr/>
        </p:nvSpPr>
        <p:spPr>
          <a:xfrm>
            <a:off x="8641080" y="5897880"/>
            <a:ext cx="3017520"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Draft the mission statement</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2</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FOUNDATION</a:t>
            </a:r>
            <a:endParaRPr lang="en-US" sz="1100" dirty="0"/>
          </a:p>
        </p:txBody>
      </p:sp>
      <p:sp>
        <p:nvSpPr>
          <p:cNvPr id="8" name="Formula"/>
          <p:cNvSpPr/>
          <p:nvPr/>
        </p:nvSpPr>
        <p:spPr>
          <a:xfrm>
            <a:off x="457200" y="1280160"/>
            <a:ext cx="7223760" cy="960120"/>
          </a:xfrm>
          <a:prstGeom prst="roundRect">
            <a:avLst>
              <a:gd name="adj" fmla="val 5714"/>
            </a:avLst>
          </a:prstGeom>
          <a:solidFill>
            <a:schemeClr val="tx1"/>
          </a:solidFill>
          <a:ln w="12700">
            <a:solidFill>
              <a:schemeClr val="tx1"/>
            </a:solidFill>
            <a:prstDash val="solid"/>
          </a:ln>
        </p:spPr>
      </p:sp>
      <p:sp>
        <p:nvSpPr>
          <p:cNvPr id="9" name="Text 6"/>
          <p:cNvSpPr txBox="1"/>
          <p:nvPr/>
        </p:nvSpPr>
        <p:spPr>
          <a:xfrm>
            <a:off x="658368" y="1399032"/>
            <a:ext cx="67665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FORMULA</a:t>
            </a:r>
            <a:endParaRPr lang="en-US" sz="1100" dirty="0"/>
          </a:p>
        </p:txBody>
      </p:sp>
      <p:sp>
        <p:nvSpPr>
          <p:cNvPr id="10" name="Text 7"/>
          <p:cNvSpPr txBox="1"/>
          <p:nvPr/>
        </p:nvSpPr>
        <p:spPr>
          <a:xfrm>
            <a:off x="658368" y="1709928"/>
            <a:ext cx="6858000" cy="411480"/>
          </a:xfrm>
          <a:prstGeom prst="rect">
            <a:avLst/>
          </a:prstGeom>
          <a:noFill/>
          <a:ln/>
        </p:spPr>
        <p:txBody>
          <a:bodyPr wrap="square" lIns="0" tIns="0" rIns="0" bIns="0" rtlCol="0" anchor="t"/>
          <a:lstStyle/>
          <a:p>
            <a:pPr indent="0" marL="0">
              <a:buNone/>
            </a:pPr>
            <a:r>
              <a:rPr lang="en-US" sz="1800" dirty="0">
                <a:solidFill>
                  <a:schemeClr val="bg1"/>
                </a:solidFill>
                <a:latin typeface="+mj-lt" pitchFamily="34" charset="0"/>
                <a:ea typeface="+mj-lt" pitchFamily="34" charset="-122"/>
                <a:cs typeface="+mj-lt" pitchFamily="34" charset="-120"/>
              </a:rPr>
              <a:t>We </a:t>
            </a:r>
            <a:pPr indent="0" marL="0">
              <a:buNone/>
            </a:pPr>
            <a:r>
              <a:rPr lang="en-US" sz="1800" b="1" dirty="0">
                <a:solidFill>
                  <a:schemeClr val="accent5"/>
                </a:solidFill>
                <a:latin typeface="+mj-lt" pitchFamily="34" charset="0"/>
                <a:ea typeface="+mj-lt" pitchFamily="34" charset="-122"/>
                <a:cs typeface="+mj-lt" pitchFamily="34" charset="-120"/>
              </a:rPr>
              <a:t>[what we do]</a:t>
            </a:r>
            <a:pPr indent="0" marL="0">
              <a:buNone/>
            </a:pPr>
            <a:r>
              <a:rPr lang="en-US" sz="1800" dirty="0">
                <a:solidFill>
                  <a:schemeClr val="bg1"/>
                </a:solidFill>
                <a:latin typeface="+mj-lt" pitchFamily="34" charset="0"/>
                <a:ea typeface="+mj-lt" pitchFamily="34" charset="-122"/>
                <a:cs typeface="+mj-lt" pitchFamily="34" charset="-120"/>
              </a:rPr>
              <a:t> for </a:t>
            </a:r>
            <a:pPr indent="0" marL="0">
              <a:buNone/>
            </a:pPr>
            <a:r>
              <a:rPr lang="en-US" sz="1800" b="1" dirty="0">
                <a:solidFill>
                  <a:schemeClr val="accent5"/>
                </a:solidFill>
                <a:latin typeface="+mj-lt" pitchFamily="34" charset="0"/>
                <a:ea typeface="+mj-lt" pitchFamily="34" charset="-122"/>
                <a:cs typeface="+mj-lt" pitchFamily="34" charset="-120"/>
              </a:rPr>
              <a:t>[who we serve]</a:t>
            </a:r>
            <a:pPr indent="0" marL="0">
              <a:buNone/>
            </a:pPr>
            <a:r>
              <a:rPr lang="en-US" sz="1800" dirty="0">
                <a:solidFill>
                  <a:schemeClr val="bg1"/>
                </a:solidFill>
                <a:latin typeface="+mj-lt" pitchFamily="34" charset="0"/>
                <a:ea typeface="+mj-lt" pitchFamily="34" charset="-122"/>
                <a:cs typeface="+mj-lt" pitchFamily="34" charset="-120"/>
              </a:rPr>
              <a:t> by </a:t>
            </a:r>
            <a:pPr indent="0" marL="0">
              <a:buNone/>
            </a:pPr>
            <a:r>
              <a:rPr lang="en-US" sz="1800" b="1" dirty="0">
                <a:solidFill>
                  <a:schemeClr val="accent5"/>
                </a:solidFill>
                <a:latin typeface="+mj-lt" pitchFamily="34" charset="0"/>
                <a:ea typeface="+mj-lt" pitchFamily="34" charset="-122"/>
                <a:cs typeface="+mj-lt" pitchFamily="34" charset="-120"/>
              </a:rPr>
              <a:t>[how we do it]</a:t>
            </a:r>
            <a:pPr indent="0" marL="0">
              <a:buNone/>
            </a:pPr>
            <a:r>
              <a:rPr lang="en-US" sz="1800" dirty="0">
                <a:solidFill>
                  <a:schemeClr val="bg1"/>
                </a:solidFill>
                <a:latin typeface="+mj-lt" pitchFamily="34" charset="0"/>
                <a:ea typeface="+mj-lt" pitchFamily="34" charset="-122"/>
                <a:cs typeface="+mj-lt" pitchFamily="34" charset="-120"/>
              </a:rPr>
              <a:t>.</a:t>
            </a:r>
            <a:endParaRPr lang="en-US" sz="1800" dirty="0"/>
          </a:p>
        </p:txBody>
      </p:sp>
      <p:sp>
        <p:nvSpPr>
          <p:cNvPr id="11" name="Write area: Drafts — write, compare, combine"/>
          <p:cNvSpPr/>
          <p:nvPr/>
        </p:nvSpPr>
        <p:spPr>
          <a:xfrm>
            <a:off x="457200" y="2423160"/>
            <a:ext cx="7223760" cy="2148840"/>
          </a:xfrm>
          <a:prstGeom prst="roundRect">
            <a:avLst>
              <a:gd name="adj" fmla="val 2553"/>
            </a:avLst>
          </a:prstGeom>
          <a:solidFill>
            <a:schemeClr val="bg1"/>
          </a:solidFill>
          <a:ln w="12700">
            <a:solidFill>
              <a:schemeClr val="accent3"/>
            </a:solidFill>
            <a:prstDash val="dash"/>
          </a:ln>
        </p:spPr>
      </p:sp>
      <p:sp>
        <p:nvSpPr>
          <p:cNvPr id="12" name="Text 9"/>
          <p:cNvSpPr txBox="1"/>
          <p:nvPr/>
        </p:nvSpPr>
        <p:spPr>
          <a:xfrm>
            <a:off x="621792" y="2569464"/>
            <a:ext cx="6894576" cy="228600"/>
          </a:xfrm>
          <a:prstGeom prst="rect">
            <a:avLst/>
          </a:prstGeom>
          <a:noFill/>
          <a:ln/>
        </p:spPr>
        <p:txBody>
          <a:bodyPr wrap="square" lIns="0" tIns="0" rIns="0" bIns="0" rtlCol="0" anchor="t"/>
          <a:lstStyle/>
          <a:p>
            <a:pPr indent="0" marL="0">
              <a:buNone/>
            </a:pPr>
            <a:r>
              <a:rPr lang="en-US" sz="1100" b="1" spc="150" kern="0" dirty="0">
                <a:solidFill>
                  <a:schemeClr val="tx2"/>
                </a:solidFill>
              </a:rPr>
              <a:t>DRAFTS — WRITE, COMPARE, COMBINE</a:t>
            </a:r>
            <a:endParaRPr lang="en-US" sz="1100" dirty="0"/>
          </a:p>
        </p:txBody>
      </p:sp>
      <p:sp>
        <p:nvSpPr>
          <p:cNvPr id="13" name="Shape 10"/>
          <p:cNvSpPr/>
          <p:nvPr/>
        </p:nvSpPr>
        <p:spPr>
          <a:xfrm>
            <a:off x="621792" y="3191256"/>
            <a:ext cx="6894576" cy="0"/>
          </a:xfrm>
          <a:prstGeom prst="line">
            <a:avLst/>
          </a:prstGeom>
          <a:noFill/>
          <a:ln w="9525">
            <a:solidFill>
              <a:schemeClr val="accent4"/>
            </a:solidFill>
            <a:prstDash val="solid"/>
          </a:ln>
        </p:spPr>
      </p:sp>
      <p:sp>
        <p:nvSpPr>
          <p:cNvPr id="14" name="Shape 11"/>
          <p:cNvSpPr/>
          <p:nvPr/>
        </p:nvSpPr>
        <p:spPr>
          <a:xfrm>
            <a:off x="621792" y="3575304"/>
            <a:ext cx="6894576" cy="0"/>
          </a:xfrm>
          <a:prstGeom prst="line">
            <a:avLst/>
          </a:prstGeom>
          <a:noFill/>
          <a:ln w="9525">
            <a:solidFill>
              <a:schemeClr val="accent4"/>
            </a:solidFill>
            <a:prstDash val="solid"/>
          </a:ln>
        </p:spPr>
      </p:sp>
      <p:sp>
        <p:nvSpPr>
          <p:cNvPr id="15" name="Shape 12"/>
          <p:cNvSpPr/>
          <p:nvPr/>
        </p:nvSpPr>
        <p:spPr>
          <a:xfrm>
            <a:off x="621792" y="3959352"/>
            <a:ext cx="6894576" cy="0"/>
          </a:xfrm>
          <a:prstGeom prst="line">
            <a:avLst/>
          </a:prstGeom>
          <a:noFill/>
          <a:ln w="9525">
            <a:solidFill>
              <a:schemeClr val="accent4"/>
            </a:solidFill>
            <a:prstDash val="solid"/>
          </a:ln>
        </p:spPr>
      </p:sp>
      <p:sp>
        <p:nvSpPr>
          <p:cNvPr id="16" name="Shape 13"/>
          <p:cNvSpPr/>
          <p:nvPr/>
        </p:nvSpPr>
        <p:spPr>
          <a:xfrm>
            <a:off x="621792" y="4343400"/>
            <a:ext cx="6894576" cy="0"/>
          </a:xfrm>
          <a:prstGeom prst="line">
            <a:avLst/>
          </a:prstGeom>
          <a:noFill/>
          <a:ln w="9525">
            <a:solidFill>
              <a:schemeClr val="accent4"/>
            </a:solidFill>
            <a:prstDash val="solid"/>
          </a:ln>
        </p:spPr>
      </p:sp>
      <p:sp>
        <p:nvSpPr>
          <p:cNvPr id="17" name="Write area: Our mission statement"/>
          <p:cNvSpPr/>
          <p:nvPr/>
        </p:nvSpPr>
        <p:spPr>
          <a:xfrm>
            <a:off x="457200" y="4754880"/>
            <a:ext cx="7223760" cy="1508760"/>
          </a:xfrm>
          <a:prstGeom prst="roundRect">
            <a:avLst>
              <a:gd name="adj" fmla="val 3636"/>
            </a:avLst>
          </a:prstGeom>
          <a:solidFill>
            <a:schemeClr val="bg1"/>
          </a:solidFill>
          <a:ln w="19050">
            <a:solidFill>
              <a:schemeClr val="accent2"/>
            </a:solidFill>
            <a:prstDash val="solid"/>
          </a:ln>
        </p:spPr>
      </p:sp>
      <p:sp>
        <p:nvSpPr>
          <p:cNvPr id="18" name="Text 15"/>
          <p:cNvSpPr txBox="1"/>
          <p:nvPr/>
        </p:nvSpPr>
        <p:spPr>
          <a:xfrm>
            <a:off x="621792" y="4901184"/>
            <a:ext cx="6894576"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OUR MISSION STATEMENT</a:t>
            </a:r>
            <a:endParaRPr lang="en-US" sz="1100" dirty="0"/>
          </a:p>
        </p:txBody>
      </p:sp>
      <p:sp>
        <p:nvSpPr>
          <p:cNvPr id="19" name="Shape 16"/>
          <p:cNvSpPr/>
          <p:nvPr/>
        </p:nvSpPr>
        <p:spPr>
          <a:xfrm>
            <a:off x="621792" y="5522976"/>
            <a:ext cx="6894576" cy="0"/>
          </a:xfrm>
          <a:prstGeom prst="line">
            <a:avLst/>
          </a:prstGeom>
          <a:noFill/>
          <a:ln w="9525">
            <a:solidFill>
              <a:schemeClr val="accent4"/>
            </a:solidFill>
            <a:prstDash val="solid"/>
          </a:ln>
        </p:spPr>
      </p:sp>
      <p:sp>
        <p:nvSpPr>
          <p:cNvPr id="20" name="Shape 17"/>
          <p:cNvSpPr/>
          <p:nvPr/>
        </p:nvSpPr>
        <p:spPr>
          <a:xfrm>
            <a:off x="621792" y="5907024"/>
            <a:ext cx="6894576" cy="0"/>
          </a:xfrm>
          <a:prstGeom prst="line">
            <a:avLst/>
          </a:prstGeom>
          <a:noFill/>
          <a:ln w="9525">
            <a:solidFill>
              <a:schemeClr val="accent4"/>
            </a:solidFill>
            <a:prstDash val="solid"/>
          </a:ln>
        </p:spPr>
      </p:sp>
      <p:sp>
        <p:nvSpPr>
          <p:cNvPr id="21" name="Test checklist"/>
          <p:cNvSpPr/>
          <p:nvPr/>
        </p:nvSpPr>
        <p:spPr>
          <a:xfrm>
            <a:off x="7955280" y="1280160"/>
            <a:ext cx="3776472" cy="3291840"/>
          </a:xfrm>
          <a:prstGeom prst="roundRect">
            <a:avLst>
              <a:gd name="adj" fmla="val 1667"/>
            </a:avLst>
          </a:prstGeom>
          <a:solidFill>
            <a:schemeClr val="bg1"/>
          </a:solidFill>
          <a:ln w="9525">
            <a:solidFill>
              <a:schemeClr val="accent4"/>
            </a:solidFill>
            <a:prstDash val="solid"/>
          </a:ln>
        </p:spPr>
      </p:sp>
      <p:sp>
        <p:nvSpPr>
          <p:cNvPr id="22" name="Text 19"/>
          <p:cNvSpPr txBox="1"/>
          <p:nvPr/>
        </p:nvSpPr>
        <p:spPr>
          <a:xfrm>
            <a:off x="8156448" y="1426464"/>
            <a:ext cx="3383280" cy="228600"/>
          </a:xfrm>
          <a:prstGeom prst="rect">
            <a:avLst/>
          </a:prstGeom>
          <a:noFill/>
          <a:ln/>
        </p:spPr>
        <p:txBody>
          <a:bodyPr wrap="square" lIns="0" tIns="0" rIns="0" bIns="0" rtlCol="0" anchor="t"/>
          <a:lstStyle/>
          <a:p>
            <a:pPr indent="0" marL="0">
              <a:buNone/>
            </a:pPr>
            <a:r>
              <a:rPr lang="en-US" sz="1100" b="1" spc="150" kern="0" dirty="0">
                <a:solidFill>
                  <a:schemeClr val="tx2"/>
                </a:solidFill>
              </a:rPr>
              <a:t>TEST IT — TICK WHEN AGREED</a:t>
            </a:r>
            <a:endParaRPr lang="en-US" sz="1100" dirty="0"/>
          </a:p>
        </p:txBody>
      </p:sp>
      <p:sp>
        <p:nvSpPr>
          <p:cNvPr id="23" name="Checkbox"/>
          <p:cNvSpPr/>
          <p:nvPr/>
        </p:nvSpPr>
        <p:spPr>
          <a:xfrm>
            <a:off x="8156448" y="1819656"/>
            <a:ext cx="182880" cy="182880"/>
          </a:xfrm>
          <a:prstGeom prst="rect">
            <a:avLst/>
          </a:prstGeom>
          <a:solidFill>
            <a:schemeClr val="bg1"/>
          </a:solidFill>
          <a:ln w="15875">
            <a:solidFill>
              <a:schemeClr val="accent1"/>
            </a:solidFill>
            <a:prstDash val="solid"/>
          </a:ln>
        </p:spPr>
      </p:sp>
      <p:sp>
        <p:nvSpPr>
          <p:cNvPr id="24" name="Text 21"/>
          <p:cNvSpPr txBox="1"/>
          <p:nvPr/>
        </p:nvSpPr>
        <p:spPr>
          <a:xfrm>
            <a:off x="8467344" y="1783080"/>
            <a:ext cx="3072384" cy="502920"/>
          </a:xfrm>
          <a:prstGeom prst="rect">
            <a:avLst/>
          </a:prstGeom>
          <a:noFill/>
          <a:ln/>
        </p:spPr>
        <p:txBody>
          <a:bodyPr wrap="square" lIns="0" tIns="0" rIns="0" bIns="0" rtlCol="0" anchor="t"/>
          <a:lstStyle/>
          <a:p>
            <a:pPr indent="0" marL="0">
              <a:buNone/>
            </a:pPr>
            <a:r>
              <a:rPr lang="en-US" sz="1400" dirty="0">
                <a:solidFill>
                  <a:schemeClr val="tx1"/>
                </a:solidFill>
              </a:rPr>
              <a:t>Clear and specific enough to guide decisions</a:t>
            </a:r>
            <a:endParaRPr lang="en-US" sz="1400" dirty="0"/>
          </a:p>
        </p:txBody>
      </p:sp>
      <p:sp>
        <p:nvSpPr>
          <p:cNvPr id="25" name="Checkbox"/>
          <p:cNvSpPr/>
          <p:nvPr/>
        </p:nvSpPr>
        <p:spPr>
          <a:xfrm>
            <a:off x="8156448" y="2368296"/>
            <a:ext cx="182880" cy="182880"/>
          </a:xfrm>
          <a:prstGeom prst="rect">
            <a:avLst/>
          </a:prstGeom>
          <a:solidFill>
            <a:schemeClr val="bg1"/>
          </a:solidFill>
          <a:ln w="15875">
            <a:solidFill>
              <a:schemeClr val="accent1"/>
            </a:solidFill>
            <a:prstDash val="solid"/>
          </a:ln>
        </p:spPr>
      </p:sp>
      <p:sp>
        <p:nvSpPr>
          <p:cNvPr id="26" name="Text 23"/>
          <p:cNvSpPr txBox="1"/>
          <p:nvPr/>
        </p:nvSpPr>
        <p:spPr>
          <a:xfrm>
            <a:off x="8467344" y="2331720"/>
            <a:ext cx="3072384" cy="502920"/>
          </a:xfrm>
          <a:prstGeom prst="rect">
            <a:avLst/>
          </a:prstGeom>
          <a:noFill/>
          <a:ln/>
        </p:spPr>
        <p:txBody>
          <a:bodyPr wrap="square" lIns="0" tIns="0" rIns="0" bIns="0" rtlCol="0" anchor="t"/>
          <a:lstStyle/>
          <a:p>
            <a:pPr indent="0" marL="0">
              <a:buNone/>
            </a:pPr>
            <a:r>
              <a:rPr lang="en-US" sz="1400" dirty="0">
                <a:solidFill>
                  <a:schemeClr val="tx1"/>
                </a:solidFill>
              </a:rPr>
              <a:t>Reflects what we actually do today</a:t>
            </a:r>
            <a:endParaRPr lang="en-US" sz="1400" dirty="0"/>
          </a:p>
        </p:txBody>
      </p:sp>
      <p:sp>
        <p:nvSpPr>
          <p:cNvPr id="27" name="Checkbox"/>
          <p:cNvSpPr/>
          <p:nvPr/>
        </p:nvSpPr>
        <p:spPr>
          <a:xfrm>
            <a:off x="8156448" y="2916936"/>
            <a:ext cx="182880" cy="182880"/>
          </a:xfrm>
          <a:prstGeom prst="rect">
            <a:avLst/>
          </a:prstGeom>
          <a:solidFill>
            <a:schemeClr val="bg1"/>
          </a:solidFill>
          <a:ln w="15875">
            <a:solidFill>
              <a:schemeClr val="accent1"/>
            </a:solidFill>
            <a:prstDash val="solid"/>
          </a:ln>
        </p:spPr>
      </p:sp>
      <p:sp>
        <p:nvSpPr>
          <p:cNvPr id="28" name="Text 25"/>
          <p:cNvSpPr txBox="1"/>
          <p:nvPr/>
        </p:nvSpPr>
        <p:spPr>
          <a:xfrm>
            <a:off x="8467344" y="2880360"/>
            <a:ext cx="3072384" cy="502920"/>
          </a:xfrm>
          <a:prstGeom prst="rect">
            <a:avLst/>
          </a:prstGeom>
          <a:noFill/>
          <a:ln/>
        </p:spPr>
        <p:txBody>
          <a:bodyPr wrap="square" lIns="0" tIns="0" rIns="0" bIns="0" rtlCol="0" anchor="t"/>
          <a:lstStyle/>
          <a:p>
            <a:pPr indent="0" marL="0">
              <a:buNone/>
            </a:pPr>
            <a:r>
              <a:rPr lang="en-US" sz="1400" dirty="0">
                <a:solidFill>
                  <a:schemeClr val="tx1"/>
                </a:solidFill>
              </a:rPr>
              <a:t>Aligns with our purpose</a:t>
            </a:r>
            <a:endParaRPr lang="en-US" sz="1400" dirty="0"/>
          </a:p>
        </p:txBody>
      </p:sp>
      <p:sp>
        <p:nvSpPr>
          <p:cNvPr id="29" name="Checkbox"/>
          <p:cNvSpPr/>
          <p:nvPr/>
        </p:nvSpPr>
        <p:spPr>
          <a:xfrm>
            <a:off x="8156448" y="3465576"/>
            <a:ext cx="182880" cy="182880"/>
          </a:xfrm>
          <a:prstGeom prst="rect">
            <a:avLst/>
          </a:prstGeom>
          <a:solidFill>
            <a:schemeClr val="bg1"/>
          </a:solidFill>
          <a:ln w="15875">
            <a:solidFill>
              <a:schemeClr val="accent1"/>
            </a:solidFill>
            <a:prstDash val="solid"/>
          </a:ln>
        </p:spPr>
      </p:sp>
      <p:sp>
        <p:nvSpPr>
          <p:cNvPr id="30" name="Text 27"/>
          <p:cNvSpPr txBox="1"/>
          <p:nvPr/>
        </p:nvSpPr>
        <p:spPr>
          <a:xfrm>
            <a:off x="8467344" y="3429000"/>
            <a:ext cx="3072384" cy="502920"/>
          </a:xfrm>
          <a:prstGeom prst="rect">
            <a:avLst/>
          </a:prstGeom>
          <a:noFill/>
          <a:ln/>
        </p:spPr>
        <p:txBody>
          <a:bodyPr wrap="square" lIns="0" tIns="0" rIns="0" bIns="0" rtlCol="0" anchor="t"/>
          <a:lstStyle/>
          <a:p>
            <a:pPr indent="0" marL="0">
              <a:buNone/>
            </a:pPr>
            <a:r>
              <a:rPr lang="en-US" sz="1400" dirty="0">
                <a:solidFill>
                  <a:schemeClr val="tx1"/>
                </a:solidFill>
              </a:rPr>
              <a:t>Stakeholders understand our value</a:t>
            </a:r>
            <a:endParaRPr lang="en-US" sz="1400" dirty="0"/>
          </a:p>
        </p:txBody>
      </p:sp>
      <p:sp>
        <p:nvSpPr>
          <p:cNvPr id="31" name="Checkbox"/>
          <p:cNvSpPr/>
          <p:nvPr/>
        </p:nvSpPr>
        <p:spPr>
          <a:xfrm>
            <a:off x="8156448" y="4014216"/>
            <a:ext cx="182880" cy="182880"/>
          </a:xfrm>
          <a:prstGeom prst="rect">
            <a:avLst/>
          </a:prstGeom>
          <a:solidFill>
            <a:schemeClr val="bg1"/>
          </a:solidFill>
          <a:ln w="15875">
            <a:solidFill>
              <a:schemeClr val="accent1"/>
            </a:solidFill>
            <a:prstDash val="solid"/>
          </a:ln>
        </p:spPr>
      </p:sp>
      <p:sp>
        <p:nvSpPr>
          <p:cNvPr id="32" name="Text 29"/>
          <p:cNvSpPr txBox="1"/>
          <p:nvPr/>
        </p:nvSpPr>
        <p:spPr>
          <a:xfrm>
            <a:off x="8467344" y="3977640"/>
            <a:ext cx="3072384" cy="502920"/>
          </a:xfrm>
          <a:prstGeom prst="rect">
            <a:avLst/>
          </a:prstGeom>
          <a:noFill/>
          <a:ln/>
        </p:spPr>
        <p:txBody>
          <a:bodyPr wrap="square" lIns="0" tIns="0" rIns="0" bIns="0" rtlCol="0" anchor="t"/>
          <a:lstStyle/>
          <a:p>
            <a:pPr indent="0" marL="0">
              <a:buNone/>
            </a:pPr>
            <a:r>
              <a:rPr lang="en-US" sz="1400" dirty="0">
                <a:solidFill>
                  <a:schemeClr val="tx1"/>
                </a:solidFill>
              </a:rPr>
              <a:t>Actionable and measurable</a:t>
            </a:r>
            <a:endParaRPr lang="en-US" sz="1400" dirty="0"/>
          </a:p>
        </p:txBody>
      </p:sp>
      <p:sp>
        <p:nvSpPr>
          <p:cNvPr id="33" name="Example"/>
          <p:cNvSpPr/>
          <p:nvPr/>
        </p:nvSpPr>
        <p:spPr>
          <a:xfrm>
            <a:off x="7955280" y="4754880"/>
            <a:ext cx="3776472" cy="1508760"/>
          </a:xfrm>
          <a:prstGeom prst="roundRect">
            <a:avLst>
              <a:gd name="adj" fmla="val 3636"/>
            </a:avLst>
          </a:prstGeom>
          <a:solidFill>
            <a:schemeClr val="bg1"/>
          </a:solidFill>
          <a:ln w="9525">
            <a:solidFill>
              <a:schemeClr val="accent4"/>
            </a:solidFill>
            <a:prstDash val="solid"/>
          </a:ln>
        </p:spPr>
      </p:sp>
      <p:sp>
        <p:nvSpPr>
          <p:cNvPr id="34" name="Text 31"/>
          <p:cNvSpPr txBox="1"/>
          <p:nvPr/>
        </p:nvSpPr>
        <p:spPr>
          <a:xfrm>
            <a:off x="8156448" y="4901184"/>
            <a:ext cx="338328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EXAMPLE</a:t>
            </a:r>
            <a:endParaRPr lang="en-US" sz="1100" dirty="0"/>
          </a:p>
        </p:txBody>
      </p:sp>
      <p:sp>
        <p:nvSpPr>
          <p:cNvPr id="35" name="Text 32"/>
          <p:cNvSpPr txBox="1"/>
          <p:nvPr/>
        </p:nvSpPr>
        <p:spPr>
          <a:xfrm>
            <a:off x="8156448" y="5193792"/>
            <a:ext cx="3383280" cy="1005840"/>
          </a:xfrm>
          <a:prstGeom prst="rect">
            <a:avLst/>
          </a:prstGeom>
          <a:noFill/>
          <a:ln/>
        </p:spPr>
        <p:txBody>
          <a:bodyPr wrap="square" lIns="0" tIns="0" rIns="0" bIns="0" rtlCol="0" anchor="t"/>
          <a:lstStyle/>
          <a:p>
            <a:pPr indent="0" marL="0">
              <a:buNone/>
            </a:pPr>
            <a:r>
              <a:rPr lang="en-US" sz="1300" i="1" dirty="0">
                <a:solidFill>
                  <a:schemeClr val="tx2"/>
                </a:solidFill>
              </a:rPr>
              <a:t>“We preserve and grow family wealth to provide stability and opportunities for current and future generations.”</a:t>
            </a:r>
            <a:endParaRPr lang="en-US" sz="13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548640" y="1783080"/>
            <a:ext cx="3566160" cy="1097280"/>
          </a:xfrm>
          <a:prstGeom prst="rect">
            <a:avLst/>
          </a:prstGeom>
          <a:noFill/>
          <a:ln/>
        </p:spPr>
        <p:txBody>
          <a:bodyPr wrap="square" lIns="0" tIns="0" rIns="0" bIns="0" rtlCol="0" anchor="b"/>
          <a:lstStyle/>
          <a:p>
            <a:pPr algn="l" indent="0" marL="0">
              <a:buNone/>
            </a:pPr>
            <a:r>
              <a:rPr lang="en-US" sz="4000" b="1" dirty="0">
                <a:solidFill>
                  <a:schemeClr val="bg1"/>
                </a:solidFill>
              </a:rPr>
              <a:t>Vision</a:t>
            </a:r>
            <a:endParaRPr lang="en-US" sz="4000" dirty="0"/>
          </a:p>
        </p:txBody>
      </p:sp>
      <p:sp>
        <p:nvSpPr>
          <p:cNvPr id="3" name="Text 1"/>
          <p:cNvSpPr/>
          <p:nvPr>
            <p:ph idx="102" type="body" hasCustomPrompt="1"/>
          </p:nvPr>
        </p:nvSpPr>
        <p:spPr>
          <a:xfrm>
            <a:off x="548640" y="2880360"/>
            <a:ext cx="3566160" cy="457200"/>
          </a:xfrm>
          <a:prstGeom prst="rect">
            <a:avLst/>
          </a:prstGeom>
          <a:noFill/>
          <a:ln/>
        </p:spPr>
        <p:txBody>
          <a:bodyPr wrap="square" lIns="0" tIns="0" rIns="0" bIns="0" rtlCol="0" anchor="t"/>
          <a:lstStyle/>
          <a:p>
            <a:pPr algn="l" indent="0" marL="0">
              <a:buNone/>
            </a:pPr>
            <a:r>
              <a:rPr lang="en-US" sz="2000" i="1" dirty="0">
                <a:solidFill>
                  <a:schemeClr val="accent5"/>
                </a:solidFill>
              </a:rPr>
              <a:t>Where you're going</a:t>
            </a:r>
            <a:endParaRPr lang="en-US" sz="2000" dirty="0"/>
          </a:p>
        </p:txBody>
      </p:sp>
      <p:sp>
        <p:nvSpPr>
          <p:cNvPr id="4" name="Text 2"/>
          <p:cNvSpPr txBox="1"/>
          <p:nvPr/>
        </p:nvSpPr>
        <p:spPr>
          <a:xfrm>
            <a:off x="548640" y="320040"/>
            <a:ext cx="2743200" cy="1051560"/>
          </a:xfrm>
          <a:prstGeom prst="rect">
            <a:avLst/>
          </a:prstGeom>
          <a:noFill/>
          <a:ln/>
        </p:spPr>
        <p:txBody>
          <a:bodyPr wrap="square" lIns="0" tIns="0" rIns="0" bIns="0" rtlCol="0" anchor="b"/>
          <a:lstStyle/>
          <a:p>
            <a:pPr indent="0" marL="0">
              <a:buNone/>
            </a:pPr>
            <a:r>
              <a:rPr lang="en-US" sz="8000" b="1" dirty="0">
                <a:solidFill>
                  <a:schemeClr val="accent1"/>
                </a:solidFill>
                <a:latin typeface="+mj-lt" pitchFamily="34" charset="0"/>
                <a:ea typeface="+mj-lt" pitchFamily="34" charset="-122"/>
                <a:cs typeface="+mj-lt" pitchFamily="34" charset="-120"/>
              </a:rPr>
              <a:t>03</a:t>
            </a:r>
            <a:endParaRPr lang="en-US" sz="8000" dirty="0"/>
          </a:p>
        </p:txBody>
      </p:sp>
      <p:sp>
        <p:nvSpPr>
          <p:cNvPr id="5" name="Text 3"/>
          <p:cNvSpPr txBox="1"/>
          <p:nvPr/>
        </p:nvSpPr>
        <p:spPr>
          <a:xfrm>
            <a:off x="548640" y="1444752"/>
            <a:ext cx="3566160" cy="274320"/>
          </a:xfrm>
          <a:prstGeom prst="rect">
            <a:avLst/>
          </a:prstGeom>
          <a:noFill/>
          <a:ln/>
        </p:spPr>
        <p:txBody>
          <a:bodyPr wrap="square" lIns="0" tIns="0" rIns="0" bIns="0" rtlCol="0" anchor="t"/>
          <a:lstStyle/>
          <a:p>
            <a:pPr indent="0" marL="0">
              <a:buNone/>
            </a:pPr>
            <a:r>
              <a:rPr lang="en-US" sz="1200" b="1" spc="300" kern="0" dirty="0">
                <a:solidFill>
                  <a:schemeClr val="accent5"/>
                </a:solidFill>
              </a:rPr>
              <a:t>WORKSHOP 03  ·  DIRECTION</a:t>
            </a:r>
            <a:endParaRPr lang="en-US" sz="1200" dirty="0"/>
          </a:p>
        </p:txBody>
      </p:sp>
      <p:sp>
        <p:nvSpPr>
          <p:cNvPr id="6" name="Text 4"/>
          <p:cNvSpPr txBox="1"/>
          <p:nvPr/>
        </p:nvSpPr>
        <p:spPr>
          <a:xfrm>
            <a:off x="548640" y="3474720"/>
            <a:ext cx="3566160" cy="914400"/>
          </a:xfrm>
          <a:prstGeom prst="rect">
            <a:avLst/>
          </a:prstGeom>
          <a:noFill/>
          <a:ln/>
        </p:spPr>
        <p:txBody>
          <a:bodyPr wrap="square" lIns="0" tIns="0" rIns="0" bIns="0" rtlCol="0" anchor="t"/>
          <a:lstStyle/>
          <a:p>
            <a:pPr indent="0" marL="0">
              <a:buNone/>
            </a:pPr>
            <a:r>
              <a:rPr lang="en-US" sz="1400" dirty="0">
                <a:solidFill>
                  <a:schemeClr val="bg2"/>
                </a:solidFill>
              </a:rPr>
              <a:t>An inspiring, ambitious and forward-looking picture of the future the family office is building.</a:t>
            </a:r>
            <a:endParaRPr lang="en-US" sz="1400" dirty="0"/>
          </a:p>
        </p:txBody>
      </p:sp>
      <p:sp>
        <p:nvSpPr>
          <p:cNvPr id="7" name="Text 5"/>
          <p:cNvSpPr txBox="1"/>
          <p:nvPr/>
        </p:nvSpPr>
        <p:spPr>
          <a:xfrm>
            <a:off x="548640" y="4526280"/>
            <a:ext cx="35661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YOU'LL LEAVE WITH</a:t>
            </a:r>
            <a:endParaRPr lang="en-US" sz="1100" dirty="0"/>
          </a:p>
        </p:txBody>
      </p:sp>
      <p:sp>
        <p:nvSpPr>
          <p:cNvPr id="8" name="Text 6"/>
          <p:cNvSpPr txBox="1"/>
          <p:nvPr/>
        </p:nvSpPr>
        <p:spPr>
          <a:xfrm>
            <a:off x="548640" y="4828032"/>
            <a:ext cx="3566160" cy="1280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A compelling vision statement</a:t>
            </a:r>
            <a:endParaRPr lang="en-US" sz="1400" dirty="0"/>
          </a:p>
          <a:p>
            <a:pPr marL="342900" indent="-342900">
              <a:spcAft>
                <a:spcPts val="600"/>
              </a:spcAft>
              <a:buSzPct val="100000"/>
              <a:buChar char="•"/>
            </a:pPr>
            <a:r>
              <a:rPr lang="en-US" sz="1400" dirty="0">
                <a:solidFill>
                  <a:schemeClr val="bg1"/>
                </a:solidFill>
              </a:rPr>
              <a:t>A clear picture of future impact</a:t>
            </a:r>
            <a:endParaRPr lang="en-US" sz="1400" dirty="0"/>
          </a:p>
          <a:p>
            <a:pPr marL="342900" indent="-342900">
              <a:spcAft>
                <a:spcPts val="600"/>
              </a:spcAft>
              <a:buSzPct val="100000"/>
              <a:buChar char="•"/>
            </a:pPr>
            <a:r>
              <a:rPr lang="en-US" sz="1400" dirty="0">
                <a:solidFill>
                  <a:schemeClr val="bg1"/>
                </a:solidFill>
              </a:rPr>
              <a:t>Alignment across time horizons</a:t>
            </a:r>
            <a:endParaRPr lang="en-US" sz="1400" dirty="0"/>
          </a:p>
        </p:txBody>
      </p:sp>
      <p:sp>
        <p:nvSpPr>
          <p:cNvPr id="9" name="Text 7"/>
          <p:cNvSpPr txBox="1"/>
          <p:nvPr/>
        </p:nvSpPr>
        <p:spPr>
          <a:xfrm>
            <a:off x="548640" y="6263640"/>
            <a:ext cx="3566160" cy="274320"/>
          </a:xfrm>
          <a:prstGeom prst="rect">
            <a:avLst/>
          </a:prstGeom>
          <a:noFill/>
          <a:ln/>
        </p:spPr>
        <p:txBody>
          <a:bodyPr wrap="square" lIns="0" tIns="0" rIns="0" bIns="0" rtlCol="0" anchor="t"/>
          <a:lstStyle/>
          <a:p>
            <a:pPr indent="0" marL="0">
              <a:buNone/>
            </a:pPr>
            <a:r>
              <a:rPr lang="en-US" sz="1200" i="1" dirty="0">
                <a:solidFill>
                  <a:schemeClr val="accent5"/>
                </a:solidFill>
              </a:rPr>
              <a:t>1–2 hours  ·  full, uninterrupted focus</a:t>
            </a:r>
            <a:endParaRPr lang="en-US" sz="1200" dirty="0"/>
          </a:p>
        </p:txBody>
      </p:sp>
      <p:sp>
        <p:nvSpPr>
          <p:cNvPr id="10" name="Text 8"/>
          <p:cNvSpPr txBox="1"/>
          <p:nvPr/>
        </p:nvSpPr>
        <p:spPr>
          <a:xfrm>
            <a:off x="4937760" y="50292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KEY QUESTIONS</a:t>
            </a:r>
            <a:endParaRPr lang="en-US" sz="1100" dirty="0"/>
          </a:p>
        </p:txBody>
      </p:sp>
      <p:sp>
        <p:nvSpPr>
          <p:cNvPr id="11" name="Text 9"/>
          <p:cNvSpPr txBox="1"/>
          <p:nvPr/>
        </p:nvSpPr>
        <p:spPr>
          <a:xfrm>
            <a:off x="4937760" y="8686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1</a:t>
            </a:r>
            <a:endParaRPr lang="en-US" sz="1800" dirty="0"/>
          </a:p>
        </p:txBody>
      </p:sp>
      <p:sp>
        <p:nvSpPr>
          <p:cNvPr id="12" name="Text 10"/>
          <p:cNvSpPr txBox="1"/>
          <p:nvPr/>
        </p:nvSpPr>
        <p:spPr>
          <a:xfrm>
            <a:off x="5394960" y="88696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is our ultimate goal for the family office?</a:t>
            </a:r>
            <a:endParaRPr lang="en-US" sz="1600" dirty="0"/>
          </a:p>
        </p:txBody>
      </p:sp>
      <p:sp>
        <p:nvSpPr>
          <p:cNvPr id="13" name="Text 11"/>
          <p:cNvSpPr txBox="1"/>
          <p:nvPr/>
        </p:nvSpPr>
        <p:spPr>
          <a:xfrm>
            <a:off x="4937760" y="164592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2</a:t>
            </a:r>
            <a:endParaRPr lang="en-US" sz="1800" dirty="0"/>
          </a:p>
        </p:txBody>
      </p:sp>
      <p:sp>
        <p:nvSpPr>
          <p:cNvPr id="14" name="Text 12"/>
          <p:cNvSpPr txBox="1"/>
          <p:nvPr/>
        </p:nvSpPr>
        <p:spPr>
          <a:xfrm>
            <a:off x="5394960" y="1664208"/>
            <a:ext cx="6336792" cy="731520"/>
          </a:xfrm>
          <a:prstGeom prst="rect">
            <a:avLst/>
          </a:prstGeom>
          <a:noFill/>
          <a:ln/>
        </p:spPr>
        <p:txBody>
          <a:bodyPr wrap="square" lIns="0" tIns="0" rIns="0" bIns="0" rtlCol="0" anchor="t"/>
          <a:lstStyle/>
          <a:p>
            <a:pPr indent="0" marL="0">
              <a:buNone/>
            </a:pPr>
            <a:r>
              <a:rPr lang="en-US" sz="1600" dirty="0">
                <a:solidFill>
                  <a:schemeClr val="tx1"/>
                </a:solidFill>
              </a:rPr>
              <a:t>How do we want to be known in 10, 20 or 50 years?</a:t>
            </a:r>
            <a:endParaRPr lang="en-US" sz="1600" dirty="0"/>
          </a:p>
        </p:txBody>
      </p:sp>
      <p:sp>
        <p:nvSpPr>
          <p:cNvPr id="15" name="Text 13"/>
          <p:cNvSpPr txBox="1"/>
          <p:nvPr/>
        </p:nvSpPr>
        <p:spPr>
          <a:xfrm>
            <a:off x="4937760" y="242316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3</a:t>
            </a:r>
            <a:endParaRPr lang="en-US" sz="1800" dirty="0"/>
          </a:p>
        </p:txBody>
      </p:sp>
      <p:sp>
        <p:nvSpPr>
          <p:cNvPr id="16" name="Text 14"/>
          <p:cNvSpPr txBox="1"/>
          <p:nvPr/>
        </p:nvSpPr>
        <p:spPr>
          <a:xfrm>
            <a:off x="5394960" y="244144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impact will our investments and actions have on the family, community and world?</a:t>
            </a:r>
            <a:endParaRPr lang="en-US" sz="1600" dirty="0"/>
          </a:p>
        </p:txBody>
      </p:sp>
      <p:sp>
        <p:nvSpPr>
          <p:cNvPr id="17" name="Text 15"/>
          <p:cNvSpPr txBox="1"/>
          <p:nvPr/>
        </p:nvSpPr>
        <p:spPr>
          <a:xfrm>
            <a:off x="4937760" y="320040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4</a:t>
            </a:r>
            <a:endParaRPr lang="en-US" sz="1800" dirty="0"/>
          </a:p>
        </p:txBody>
      </p:sp>
      <p:sp>
        <p:nvSpPr>
          <p:cNvPr id="18" name="Text 16"/>
          <p:cNvSpPr txBox="1"/>
          <p:nvPr/>
        </p:nvSpPr>
        <p:spPr>
          <a:xfrm>
            <a:off x="5394960" y="321868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legacy do we want to leave behind?</a:t>
            </a:r>
            <a:endParaRPr lang="en-US" sz="1600" dirty="0"/>
          </a:p>
        </p:txBody>
      </p:sp>
      <p:sp>
        <p:nvSpPr>
          <p:cNvPr id="19" name="Text 17"/>
          <p:cNvSpPr txBox="1"/>
          <p:nvPr/>
        </p:nvSpPr>
        <p:spPr>
          <a:xfrm>
            <a:off x="4937760" y="443484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SESSION FLOW</a:t>
            </a:r>
            <a:endParaRPr lang="en-US" sz="1100" dirty="0"/>
          </a:p>
        </p:txBody>
      </p:sp>
      <p:sp>
        <p:nvSpPr>
          <p:cNvPr id="20" name="Step 1"/>
          <p:cNvSpPr/>
          <p:nvPr/>
        </p:nvSpPr>
        <p:spPr>
          <a:xfrm>
            <a:off x="4937760" y="4754880"/>
            <a:ext cx="1249070" cy="1051560"/>
          </a:xfrm>
          <a:prstGeom prst="roundRect">
            <a:avLst>
              <a:gd name="adj" fmla="val 5217"/>
            </a:avLst>
          </a:prstGeom>
          <a:solidFill>
            <a:schemeClr val="bg1"/>
          </a:solidFill>
          <a:ln w="9525">
            <a:solidFill>
              <a:schemeClr val="accent4"/>
            </a:solidFill>
            <a:prstDash val="solid"/>
          </a:ln>
        </p:spPr>
      </p:sp>
      <p:sp>
        <p:nvSpPr>
          <p:cNvPr id="21" name="Text 19"/>
          <p:cNvSpPr txBox="1"/>
          <p:nvPr/>
        </p:nvSpPr>
        <p:spPr>
          <a:xfrm>
            <a:off x="5047488"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1</a:t>
            </a:r>
            <a:endParaRPr lang="en-US" sz="1000" dirty="0"/>
          </a:p>
        </p:txBody>
      </p:sp>
      <p:sp>
        <p:nvSpPr>
          <p:cNvPr id="22" name="Text 20"/>
          <p:cNvSpPr txBox="1"/>
          <p:nvPr/>
        </p:nvSpPr>
        <p:spPr>
          <a:xfrm>
            <a:off x="5047488"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Headlines</a:t>
            </a:r>
            <a:endParaRPr lang="en-US" sz="1400" dirty="0"/>
          </a:p>
        </p:txBody>
      </p:sp>
      <p:sp>
        <p:nvSpPr>
          <p:cNvPr id="23" name="Text 21"/>
          <p:cNvSpPr txBox="1"/>
          <p:nvPr/>
        </p:nvSpPr>
        <p:spPr>
          <a:xfrm>
            <a:off x="5047488"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24" name="Step 2"/>
          <p:cNvSpPr/>
          <p:nvPr/>
        </p:nvSpPr>
        <p:spPr>
          <a:xfrm>
            <a:off x="6323990" y="4754880"/>
            <a:ext cx="1249070" cy="1051560"/>
          </a:xfrm>
          <a:prstGeom prst="roundRect">
            <a:avLst>
              <a:gd name="adj" fmla="val 5217"/>
            </a:avLst>
          </a:prstGeom>
          <a:solidFill>
            <a:schemeClr val="bg1"/>
          </a:solidFill>
          <a:ln w="9525">
            <a:solidFill>
              <a:schemeClr val="accent4"/>
            </a:solidFill>
            <a:prstDash val="solid"/>
          </a:ln>
        </p:spPr>
      </p:sp>
      <p:sp>
        <p:nvSpPr>
          <p:cNvPr id="25" name="Text 23"/>
          <p:cNvSpPr txBox="1"/>
          <p:nvPr/>
        </p:nvSpPr>
        <p:spPr>
          <a:xfrm>
            <a:off x="6433718"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2</a:t>
            </a:r>
            <a:endParaRPr lang="en-US" sz="1000" dirty="0"/>
          </a:p>
        </p:txBody>
      </p:sp>
      <p:sp>
        <p:nvSpPr>
          <p:cNvPr id="26" name="Text 24"/>
          <p:cNvSpPr txBox="1"/>
          <p:nvPr/>
        </p:nvSpPr>
        <p:spPr>
          <a:xfrm>
            <a:off x="6433718"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Share</a:t>
            </a:r>
            <a:endParaRPr lang="en-US" sz="1400" dirty="0"/>
          </a:p>
        </p:txBody>
      </p:sp>
      <p:sp>
        <p:nvSpPr>
          <p:cNvPr id="27" name="Text 25"/>
          <p:cNvSpPr txBox="1"/>
          <p:nvPr/>
        </p:nvSpPr>
        <p:spPr>
          <a:xfrm>
            <a:off x="6433718"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30 min</a:t>
            </a:r>
            <a:endParaRPr lang="en-US" sz="1200" dirty="0"/>
          </a:p>
        </p:txBody>
      </p:sp>
      <p:sp>
        <p:nvSpPr>
          <p:cNvPr id="28" name="Step 3"/>
          <p:cNvSpPr/>
          <p:nvPr/>
        </p:nvSpPr>
        <p:spPr>
          <a:xfrm>
            <a:off x="7710221" y="4754880"/>
            <a:ext cx="1249070" cy="1051560"/>
          </a:xfrm>
          <a:prstGeom prst="roundRect">
            <a:avLst>
              <a:gd name="adj" fmla="val 5217"/>
            </a:avLst>
          </a:prstGeom>
          <a:solidFill>
            <a:schemeClr val="bg1"/>
          </a:solidFill>
          <a:ln w="9525">
            <a:solidFill>
              <a:schemeClr val="accent4"/>
            </a:solidFill>
            <a:prstDash val="solid"/>
          </a:ln>
        </p:spPr>
      </p:sp>
      <p:sp>
        <p:nvSpPr>
          <p:cNvPr id="29" name="Text 27"/>
          <p:cNvSpPr txBox="1"/>
          <p:nvPr/>
        </p:nvSpPr>
        <p:spPr>
          <a:xfrm>
            <a:off x="7819949"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3</a:t>
            </a:r>
            <a:endParaRPr lang="en-US" sz="1000" dirty="0"/>
          </a:p>
        </p:txBody>
      </p:sp>
      <p:sp>
        <p:nvSpPr>
          <p:cNvPr id="30" name="Text 28"/>
          <p:cNvSpPr txBox="1"/>
          <p:nvPr/>
        </p:nvSpPr>
        <p:spPr>
          <a:xfrm>
            <a:off x="7819949"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Cluster</a:t>
            </a:r>
            <a:endParaRPr lang="en-US" sz="1400" dirty="0"/>
          </a:p>
        </p:txBody>
      </p:sp>
      <p:sp>
        <p:nvSpPr>
          <p:cNvPr id="31" name="Text 29"/>
          <p:cNvSpPr txBox="1"/>
          <p:nvPr/>
        </p:nvSpPr>
        <p:spPr>
          <a:xfrm>
            <a:off x="7819949"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32" name="Step 4"/>
          <p:cNvSpPr/>
          <p:nvPr/>
        </p:nvSpPr>
        <p:spPr>
          <a:xfrm>
            <a:off x="9096451" y="4754880"/>
            <a:ext cx="1249070" cy="1051560"/>
          </a:xfrm>
          <a:prstGeom prst="roundRect">
            <a:avLst>
              <a:gd name="adj" fmla="val 5217"/>
            </a:avLst>
          </a:prstGeom>
          <a:solidFill>
            <a:schemeClr val="bg1"/>
          </a:solidFill>
          <a:ln w="9525">
            <a:solidFill>
              <a:schemeClr val="accent4"/>
            </a:solidFill>
            <a:prstDash val="solid"/>
          </a:ln>
        </p:spPr>
      </p:sp>
      <p:sp>
        <p:nvSpPr>
          <p:cNvPr id="33" name="Text 31"/>
          <p:cNvSpPr txBox="1"/>
          <p:nvPr/>
        </p:nvSpPr>
        <p:spPr>
          <a:xfrm>
            <a:off x="9206179"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4</a:t>
            </a:r>
            <a:endParaRPr lang="en-US" sz="1000" dirty="0"/>
          </a:p>
        </p:txBody>
      </p:sp>
      <p:sp>
        <p:nvSpPr>
          <p:cNvPr id="34" name="Text 32"/>
          <p:cNvSpPr txBox="1"/>
          <p:nvPr/>
        </p:nvSpPr>
        <p:spPr>
          <a:xfrm>
            <a:off x="9206179"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Explore</a:t>
            </a:r>
            <a:endParaRPr lang="en-US" sz="1400" dirty="0"/>
          </a:p>
        </p:txBody>
      </p:sp>
      <p:sp>
        <p:nvSpPr>
          <p:cNvPr id="35" name="Text 33"/>
          <p:cNvSpPr txBox="1"/>
          <p:nvPr/>
        </p:nvSpPr>
        <p:spPr>
          <a:xfrm>
            <a:off x="9206179"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36" name="Step 5"/>
          <p:cNvSpPr/>
          <p:nvPr/>
        </p:nvSpPr>
        <p:spPr>
          <a:xfrm>
            <a:off x="10482682" y="4754880"/>
            <a:ext cx="1249070" cy="1051560"/>
          </a:xfrm>
          <a:prstGeom prst="roundRect">
            <a:avLst>
              <a:gd name="adj" fmla="val 5217"/>
            </a:avLst>
          </a:prstGeom>
          <a:solidFill>
            <a:schemeClr val="bg1"/>
          </a:solidFill>
          <a:ln w="9525">
            <a:solidFill>
              <a:schemeClr val="accent4"/>
            </a:solidFill>
            <a:prstDash val="solid"/>
          </a:ln>
        </p:spPr>
      </p:sp>
      <p:sp>
        <p:nvSpPr>
          <p:cNvPr id="37" name="Text 35"/>
          <p:cNvSpPr txBox="1"/>
          <p:nvPr/>
        </p:nvSpPr>
        <p:spPr>
          <a:xfrm>
            <a:off x="10592410"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5</a:t>
            </a:r>
            <a:endParaRPr lang="en-US" sz="1000" dirty="0"/>
          </a:p>
        </p:txBody>
      </p:sp>
      <p:sp>
        <p:nvSpPr>
          <p:cNvPr id="38" name="Text 36"/>
          <p:cNvSpPr txBox="1"/>
          <p:nvPr/>
        </p:nvSpPr>
        <p:spPr>
          <a:xfrm>
            <a:off x="10592410"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Draft &amp; test</a:t>
            </a:r>
            <a:endParaRPr lang="en-US" sz="1400" dirty="0"/>
          </a:p>
        </p:txBody>
      </p:sp>
      <p:sp>
        <p:nvSpPr>
          <p:cNvPr id="39" name="Text 37"/>
          <p:cNvSpPr txBox="1"/>
          <p:nvPr/>
        </p:nvSpPr>
        <p:spPr>
          <a:xfrm>
            <a:off x="4937760" y="5943600"/>
            <a:ext cx="6793992" cy="365760"/>
          </a:xfrm>
          <a:prstGeom prst="rect">
            <a:avLst/>
          </a:prstGeom>
          <a:noFill/>
          <a:ln/>
        </p:spPr>
        <p:txBody>
          <a:bodyPr wrap="square" lIns="0" tIns="0" rIns="0" bIns="0" rtlCol="0" anchor="t"/>
          <a:lstStyle/>
          <a:p>
            <a:pPr indent="0" marL="0">
              <a:buNone/>
            </a:pPr>
            <a:r>
              <a:rPr lang="en-US" sz="1200" i="1" dirty="0">
                <a:solidFill>
                  <a:schemeClr val="accent6"/>
                </a:solidFill>
              </a:rPr>
              <a:t>Prep: review Purpose and Mission; think about the family's long-term aspirations.</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Future headlines</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3</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DIRECTION</a:t>
            </a:r>
            <a:endParaRPr lang="en-US" sz="1100" dirty="0"/>
          </a:p>
        </p:txBody>
      </p:sp>
      <p:sp>
        <p:nvSpPr>
          <p:cNvPr id="8" name="Newsletter 2036"/>
          <p:cNvSpPr/>
          <p:nvPr/>
        </p:nvSpPr>
        <p:spPr>
          <a:xfrm>
            <a:off x="457200" y="1280160"/>
            <a:ext cx="3611880" cy="3886200"/>
          </a:xfrm>
          <a:prstGeom prst="rect">
            <a:avLst/>
          </a:prstGeom>
          <a:solidFill>
            <a:schemeClr val="bg1"/>
          </a:solidFill>
          <a:ln w="12700">
            <a:solidFill>
              <a:schemeClr val="tx1"/>
            </a:solidFill>
            <a:prstDash val="solid"/>
          </a:ln>
        </p:spPr>
      </p:sp>
      <p:sp>
        <p:nvSpPr>
          <p:cNvPr id="9" name="Text 6"/>
          <p:cNvSpPr txBox="1"/>
          <p:nvPr/>
        </p:nvSpPr>
        <p:spPr>
          <a:xfrm>
            <a:off x="640080" y="1417320"/>
            <a:ext cx="3246120" cy="411480"/>
          </a:xfrm>
          <a:prstGeom prst="rect">
            <a:avLst/>
          </a:prstGeom>
          <a:noFill/>
          <a:ln/>
        </p:spPr>
        <p:txBody>
          <a:bodyPr wrap="square" lIns="0" tIns="0" rIns="0" bIns="0" rtlCol="0" anchor="t"/>
          <a:lstStyle/>
          <a:p>
            <a:pPr algn="ctr" indent="0" marL="0">
              <a:buNone/>
            </a:pPr>
            <a:r>
              <a:rPr lang="en-US" sz="2000" b="1" dirty="0">
                <a:solidFill>
                  <a:schemeClr val="tx1"/>
                </a:solidFill>
                <a:latin typeface="+mj-lt" pitchFamily="34" charset="0"/>
                <a:ea typeface="+mj-lt" pitchFamily="34" charset="-122"/>
                <a:cs typeface="+mj-lt" pitchFamily="34" charset="-120"/>
              </a:rPr>
              <a:t>The Family Chronicle</a:t>
            </a:r>
            <a:endParaRPr lang="en-US" sz="2000" dirty="0"/>
          </a:p>
        </p:txBody>
      </p:sp>
      <p:sp>
        <p:nvSpPr>
          <p:cNvPr id="10" name="Text 7"/>
          <p:cNvSpPr txBox="1"/>
          <p:nvPr/>
        </p:nvSpPr>
        <p:spPr>
          <a:xfrm>
            <a:off x="640080" y="1828800"/>
            <a:ext cx="3246120" cy="256032"/>
          </a:xfrm>
          <a:prstGeom prst="rect">
            <a:avLst/>
          </a:prstGeom>
          <a:noFill/>
          <a:ln/>
        </p:spPr>
        <p:txBody>
          <a:bodyPr wrap="square" lIns="0" tIns="0" rIns="0" bIns="0" rtlCol="0" anchor="t"/>
          <a:lstStyle/>
          <a:p>
            <a:pPr algn="ctr" indent="0" marL="0">
              <a:buNone/>
            </a:pPr>
            <a:r>
              <a:rPr lang="en-US" sz="1200" i="1" dirty="0">
                <a:solidFill>
                  <a:schemeClr val="accent6"/>
                </a:solidFill>
              </a:rPr>
              <a:t>Edition 2036  ·  10 years on</a:t>
            </a:r>
            <a:endParaRPr lang="en-US" sz="1200" dirty="0"/>
          </a:p>
        </p:txBody>
      </p:sp>
      <p:sp>
        <p:nvSpPr>
          <p:cNvPr id="11" name="Shape 8"/>
          <p:cNvSpPr/>
          <p:nvPr/>
        </p:nvSpPr>
        <p:spPr>
          <a:xfrm>
            <a:off x="640080" y="2176272"/>
            <a:ext cx="3246120" cy="0"/>
          </a:xfrm>
          <a:prstGeom prst="line">
            <a:avLst/>
          </a:prstGeom>
          <a:noFill/>
          <a:ln w="25400">
            <a:solidFill>
              <a:schemeClr val="tx1"/>
            </a:solidFill>
            <a:prstDash val="solid"/>
          </a:ln>
        </p:spPr>
      </p:sp>
      <p:sp>
        <p:nvSpPr>
          <p:cNvPr id="12" name="Text 9"/>
          <p:cNvSpPr txBox="1"/>
          <p:nvPr/>
        </p:nvSpPr>
        <p:spPr>
          <a:xfrm>
            <a:off x="640080" y="2304288"/>
            <a:ext cx="324612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HEADLINE</a:t>
            </a:r>
            <a:endParaRPr lang="en-US" sz="1100" dirty="0"/>
          </a:p>
        </p:txBody>
      </p:sp>
      <p:sp>
        <p:nvSpPr>
          <p:cNvPr id="13" name="Shape 10"/>
          <p:cNvSpPr/>
          <p:nvPr/>
        </p:nvSpPr>
        <p:spPr>
          <a:xfrm>
            <a:off x="640080" y="2971800"/>
            <a:ext cx="3246120" cy="0"/>
          </a:xfrm>
          <a:prstGeom prst="line">
            <a:avLst/>
          </a:prstGeom>
          <a:noFill/>
          <a:ln w="12700">
            <a:solidFill>
              <a:schemeClr val="accent3"/>
            </a:solidFill>
            <a:prstDash val="solid"/>
          </a:ln>
        </p:spPr>
      </p:sp>
      <p:sp>
        <p:nvSpPr>
          <p:cNvPr id="14" name="Shape 11"/>
          <p:cNvSpPr/>
          <p:nvPr/>
        </p:nvSpPr>
        <p:spPr>
          <a:xfrm>
            <a:off x="640080" y="3429000"/>
            <a:ext cx="3246120" cy="0"/>
          </a:xfrm>
          <a:prstGeom prst="line">
            <a:avLst/>
          </a:prstGeom>
          <a:noFill/>
          <a:ln w="12700">
            <a:solidFill>
              <a:schemeClr val="accent3"/>
            </a:solidFill>
            <a:prstDash val="solid"/>
          </a:ln>
        </p:spPr>
      </p:sp>
      <p:sp>
        <p:nvSpPr>
          <p:cNvPr id="15" name="Text 12"/>
          <p:cNvSpPr txBox="1"/>
          <p:nvPr/>
        </p:nvSpPr>
        <p:spPr>
          <a:xfrm>
            <a:off x="640080" y="3611880"/>
            <a:ext cx="324612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THE STORY</a:t>
            </a:r>
            <a:endParaRPr lang="en-US" sz="1100" dirty="0"/>
          </a:p>
        </p:txBody>
      </p:sp>
      <p:sp>
        <p:nvSpPr>
          <p:cNvPr id="16" name="Shape 13"/>
          <p:cNvSpPr/>
          <p:nvPr/>
        </p:nvSpPr>
        <p:spPr>
          <a:xfrm>
            <a:off x="640080" y="4023360"/>
            <a:ext cx="3246120" cy="0"/>
          </a:xfrm>
          <a:prstGeom prst="line">
            <a:avLst/>
          </a:prstGeom>
          <a:noFill/>
          <a:ln w="9525">
            <a:solidFill>
              <a:schemeClr val="accent4"/>
            </a:solidFill>
            <a:prstDash val="solid"/>
          </a:ln>
        </p:spPr>
      </p:sp>
      <p:sp>
        <p:nvSpPr>
          <p:cNvPr id="17" name="Shape 14"/>
          <p:cNvSpPr/>
          <p:nvPr/>
        </p:nvSpPr>
        <p:spPr>
          <a:xfrm>
            <a:off x="640080" y="4370832"/>
            <a:ext cx="3246120" cy="0"/>
          </a:xfrm>
          <a:prstGeom prst="line">
            <a:avLst/>
          </a:prstGeom>
          <a:noFill/>
          <a:ln w="9525">
            <a:solidFill>
              <a:schemeClr val="accent4"/>
            </a:solidFill>
            <a:prstDash val="solid"/>
          </a:ln>
        </p:spPr>
      </p:sp>
      <p:sp>
        <p:nvSpPr>
          <p:cNvPr id="18" name="Shape 15"/>
          <p:cNvSpPr/>
          <p:nvPr/>
        </p:nvSpPr>
        <p:spPr>
          <a:xfrm>
            <a:off x="640080" y="4718304"/>
            <a:ext cx="3246120" cy="0"/>
          </a:xfrm>
          <a:prstGeom prst="line">
            <a:avLst/>
          </a:prstGeom>
          <a:noFill/>
          <a:ln w="9525">
            <a:solidFill>
              <a:schemeClr val="accent4"/>
            </a:solidFill>
            <a:prstDash val="solid"/>
          </a:ln>
        </p:spPr>
      </p:sp>
      <p:sp>
        <p:nvSpPr>
          <p:cNvPr id="19" name="Newsletter 2046"/>
          <p:cNvSpPr/>
          <p:nvPr/>
        </p:nvSpPr>
        <p:spPr>
          <a:xfrm>
            <a:off x="4288536" y="1280160"/>
            <a:ext cx="3611880" cy="3886200"/>
          </a:xfrm>
          <a:prstGeom prst="rect">
            <a:avLst/>
          </a:prstGeom>
          <a:solidFill>
            <a:schemeClr val="bg1"/>
          </a:solidFill>
          <a:ln w="12700">
            <a:solidFill>
              <a:schemeClr val="tx1"/>
            </a:solidFill>
            <a:prstDash val="solid"/>
          </a:ln>
        </p:spPr>
      </p:sp>
      <p:sp>
        <p:nvSpPr>
          <p:cNvPr id="20" name="Text 17"/>
          <p:cNvSpPr txBox="1"/>
          <p:nvPr/>
        </p:nvSpPr>
        <p:spPr>
          <a:xfrm>
            <a:off x="4471416" y="1417320"/>
            <a:ext cx="3246120" cy="411480"/>
          </a:xfrm>
          <a:prstGeom prst="rect">
            <a:avLst/>
          </a:prstGeom>
          <a:noFill/>
          <a:ln/>
        </p:spPr>
        <p:txBody>
          <a:bodyPr wrap="square" lIns="0" tIns="0" rIns="0" bIns="0" rtlCol="0" anchor="t"/>
          <a:lstStyle/>
          <a:p>
            <a:pPr algn="ctr" indent="0" marL="0">
              <a:buNone/>
            </a:pPr>
            <a:r>
              <a:rPr lang="en-US" sz="2000" b="1" dirty="0">
                <a:solidFill>
                  <a:schemeClr val="tx1"/>
                </a:solidFill>
                <a:latin typeface="+mj-lt" pitchFamily="34" charset="0"/>
                <a:ea typeface="+mj-lt" pitchFamily="34" charset="-122"/>
                <a:cs typeface="+mj-lt" pitchFamily="34" charset="-120"/>
              </a:rPr>
              <a:t>The Family Chronicle</a:t>
            </a:r>
            <a:endParaRPr lang="en-US" sz="2000" dirty="0"/>
          </a:p>
        </p:txBody>
      </p:sp>
      <p:sp>
        <p:nvSpPr>
          <p:cNvPr id="21" name="Text 18"/>
          <p:cNvSpPr txBox="1"/>
          <p:nvPr/>
        </p:nvSpPr>
        <p:spPr>
          <a:xfrm>
            <a:off x="4471416" y="1828800"/>
            <a:ext cx="3246120" cy="256032"/>
          </a:xfrm>
          <a:prstGeom prst="rect">
            <a:avLst/>
          </a:prstGeom>
          <a:noFill/>
          <a:ln/>
        </p:spPr>
        <p:txBody>
          <a:bodyPr wrap="square" lIns="0" tIns="0" rIns="0" bIns="0" rtlCol="0" anchor="t"/>
          <a:lstStyle/>
          <a:p>
            <a:pPr algn="ctr" indent="0" marL="0">
              <a:buNone/>
            </a:pPr>
            <a:r>
              <a:rPr lang="en-US" sz="1200" i="1" dirty="0">
                <a:solidFill>
                  <a:schemeClr val="accent6"/>
                </a:solidFill>
              </a:rPr>
              <a:t>Edition 2046  ·  20 years on</a:t>
            </a:r>
            <a:endParaRPr lang="en-US" sz="1200" dirty="0"/>
          </a:p>
        </p:txBody>
      </p:sp>
      <p:sp>
        <p:nvSpPr>
          <p:cNvPr id="22" name="Shape 19"/>
          <p:cNvSpPr/>
          <p:nvPr/>
        </p:nvSpPr>
        <p:spPr>
          <a:xfrm>
            <a:off x="4471416" y="2176272"/>
            <a:ext cx="3246120" cy="0"/>
          </a:xfrm>
          <a:prstGeom prst="line">
            <a:avLst/>
          </a:prstGeom>
          <a:noFill/>
          <a:ln w="25400">
            <a:solidFill>
              <a:schemeClr val="tx1"/>
            </a:solidFill>
            <a:prstDash val="solid"/>
          </a:ln>
        </p:spPr>
      </p:sp>
      <p:sp>
        <p:nvSpPr>
          <p:cNvPr id="23" name="Text 20"/>
          <p:cNvSpPr txBox="1"/>
          <p:nvPr/>
        </p:nvSpPr>
        <p:spPr>
          <a:xfrm>
            <a:off x="4471416" y="2304288"/>
            <a:ext cx="324612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HEADLINE</a:t>
            </a:r>
            <a:endParaRPr lang="en-US" sz="1100" dirty="0"/>
          </a:p>
        </p:txBody>
      </p:sp>
      <p:sp>
        <p:nvSpPr>
          <p:cNvPr id="24" name="Shape 21"/>
          <p:cNvSpPr/>
          <p:nvPr/>
        </p:nvSpPr>
        <p:spPr>
          <a:xfrm>
            <a:off x="4471416" y="2971800"/>
            <a:ext cx="3246120" cy="0"/>
          </a:xfrm>
          <a:prstGeom prst="line">
            <a:avLst/>
          </a:prstGeom>
          <a:noFill/>
          <a:ln w="12700">
            <a:solidFill>
              <a:schemeClr val="accent3"/>
            </a:solidFill>
            <a:prstDash val="solid"/>
          </a:ln>
        </p:spPr>
      </p:sp>
      <p:sp>
        <p:nvSpPr>
          <p:cNvPr id="25" name="Shape 22"/>
          <p:cNvSpPr/>
          <p:nvPr/>
        </p:nvSpPr>
        <p:spPr>
          <a:xfrm>
            <a:off x="4471416" y="3429000"/>
            <a:ext cx="3246120" cy="0"/>
          </a:xfrm>
          <a:prstGeom prst="line">
            <a:avLst/>
          </a:prstGeom>
          <a:noFill/>
          <a:ln w="12700">
            <a:solidFill>
              <a:schemeClr val="accent3"/>
            </a:solidFill>
            <a:prstDash val="solid"/>
          </a:ln>
        </p:spPr>
      </p:sp>
      <p:sp>
        <p:nvSpPr>
          <p:cNvPr id="26" name="Text 23"/>
          <p:cNvSpPr txBox="1"/>
          <p:nvPr/>
        </p:nvSpPr>
        <p:spPr>
          <a:xfrm>
            <a:off x="4471416" y="3611880"/>
            <a:ext cx="324612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THE STORY</a:t>
            </a:r>
            <a:endParaRPr lang="en-US" sz="1100" dirty="0"/>
          </a:p>
        </p:txBody>
      </p:sp>
      <p:sp>
        <p:nvSpPr>
          <p:cNvPr id="27" name="Shape 24"/>
          <p:cNvSpPr/>
          <p:nvPr/>
        </p:nvSpPr>
        <p:spPr>
          <a:xfrm>
            <a:off x="4471416" y="4023360"/>
            <a:ext cx="3246120" cy="0"/>
          </a:xfrm>
          <a:prstGeom prst="line">
            <a:avLst/>
          </a:prstGeom>
          <a:noFill/>
          <a:ln w="9525">
            <a:solidFill>
              <a:schemeClr val="accent4"/>
            </a:solidFill>
            <a:prstDash val="solid"/>
          </a:ln>
        </p:spPr>
      </p:sp>
      <p:sp>
        <p:nvSpPr>
          <p:cNvPr id="28" name="Shape 25"/>
          <p:cNvSpPr/>
          <p:nvPr/>
        </p:nvSpPr>
        <p:spPr>
          <a:xfrm>
            <a:off x="4471416" y="4370832"/>
            <a:ext cx="3246120" cy="0"/>
          </a:xfrm>
          <a:prstGeom prst="line">
            <a:avLst/>
          </a:prstGeom>
          <a:noFill/>
          <a:ln w="9525">
            <a:solidFill>
              <a:schemeClr val="accent4"/>
            </a:solidFill>
            <a:prstDash val="solid"/>
          </a:ln>
        </p:spPr>
      </p:sp>
      <p:sp>
        <p:nvSpPr>
          <p:cNvPr id="29" name="Shape 26"/>
          <p:cNvSpPr/>
          <p:nvPr/>
        </p:nvSpPr>
        <p:spPr>
          <a:xfrm>
            <a:off x="4471416" y="4718304"/>
            <a:ext cx="3246120" cy="0"/>
          </a:xfrm>
          <a:prstGeom prst="line">
            <a:avLst/>
          </a:prstGeom>
          <a:noFill/>
          <a:ln w="9525">
            <a:solidFill>
              <a:schemeClr val="accent4"/>
            </a:solidFill>
            <a:prstDash val="solid"/>
          </a:ln>
        </p:spPr>
      </p:sp>
      <p:sp>
        <p:nvSpPr>
          <p:cNvPr id="30" name="Newsletter 2076"/>
          <p:cNvSpPr/>
          <p:nvPr/>
        </p:nvSpPr>
        <p:spPr>
          <a:xfrm>
            <a:off x="8119872" y="1280160"/>
            <a:ext cx="3611880" cy="3886200"/>
          </a:xfrm>
          <a:prstGeom prst="rect">
            <a:avLst/>
          </a:prstGeom>
          <a:solidFill>
            <a:schemeClr val="bg1"/>
          </a:solidFill>
          <a:ln w="12700">
            <a:solidFill>
              <a:schemeClr val="tx1"/>
            </a:solidFill>
            <a:prstDash val="solid"/>
          </a:ln>
        </p:spPr>
      </p:sp>
      <p:sp>
        <p:nvSpPr>
          <p:cNvPr id="31" name="Text 28"/>
          <p:cNvSpPr txBox="1"/>
          <p:nvPr/>
        </p:nvSpPr>
        <p:spPr>
          <a:xfrm>
            <a:off x="8302752" y="1417320"/>
            <a:ext cx="3246120" cy="411480"/>
          </a:xfrm>
          <a:prstGeom prst="rect">
            <a:avLst/>
          </a:prstGeom>
          <a:noFill/>
          <a:ln/>
        </p:spPr>
        <p:txBody>
          <a:bodyPr wrap="square" lIns="0" tIns="0" rIns="0" bIns="0" rtlCol="0" anchor="t"/>
          <a:lstStyle/>
          <a:p>
            <a:pPr algn="ctr" indent="0" marL="0">
              <a:buNone/>
            </a:pPr>
            <a:r>
              <a:rPr lang="en-US" sz="2000" b="1" dirty="0">
                <a:solidFill>
                  <a:schemeClr val="tx1"/>
                </a:solidFill>
                <a:latin typeface="+mj-lt" pitchFamily="34" charset="0"/>
                <a:ea typeface="+mj-lt" pitchFamily="34" charset="-122"/>
                <a:cs typeface="+mj-lt" pitchFamily="34" charset="-120"/>
              </a:rPr>
              <a:t>The Family Chronicle</a:t>
            </a:r>
            <a:endParaRPr lang="en-US" sz="2000" dirty="0"/>
          </a:p>
        </p:txBody>
      </p:sp>
      <p:sp>
        <p:nvSpPr>
          <p:cNvPr id="32" name="Text 29"/>
          <p:cNvSpPr txBox="1"/>
          <p:nvPr/>
        </p:nvSpPr>
        <p:spPr>
          <a:xfrm>
            <a:off x="8302752" y="1828800"/>
            <a:ext cx="3246120" cy="256032"/>
          </a:xfrm>
          <a:prstGeom prst="rect">
            <a:avLst/>
          </a:prstGeom>
          <a:noFill/>
          <a:ln/>
        </p:spPr>
        <p:txBody>
          <a:bodyPr wrap="square" lIns="0" tIns="0" rIns="0" bIns="0" rtlCol="0" anchor="t"/>
          <a:lstStyle/>
          <a:p>
            <a:pPr algn="ctr" indent="0" marL="0">
              <a:buNone/>
            </a:pPr>
            <a:r>
              <a:rPr lang="en-US" sz="1200" i="1" dirty="0">
                <a:solidFill>
                  <a:schemeClr val="accent6"/>
                </a:solidFill>
              </a:rPr>
              <a:t>Edition 2076  ·  50 years on</a:t>
            </a:r>
            <a:endParaRPr lang="en-US" sz="1200" dirty="0"/>
          </a:p>
        </p:txBody>
      </p:sp>
      <p:sp>
        <p:nvSpPr>
          <p:cNvPr id="33" name="Shape 30"/>
          <p:cNvSpPr/>
          <p:nvPr/>
        </p:nvSpPr>
        <p:spPr>
          <a:xfrm>
            <a:off x="8302752" y="2176272"/>
            <a:ext cx="3246120" cy="0"/>
          </a:xfrm>
          <a:prstGeom prst="line">
            <a:avLst/>
          </a:prstGeom>
          <a:noFill/>
          <a:ln w="25400">
            <a:solidFill>
              <a:schemeClr val="tx1"/>
            </a:solidFill>
            <a:prstDash val="solid"/>
          </a:ln>
        </p:spPr>
      </p:sp>
      <p:sp>
        <p:nvSpPr>
          <p:cNvPr id="34" name="Text 31"/>
          <p:cNvSpPr txBox="1"/>
          <p:nvPr/>
        </p:nvSpPr>
        <p:spPr>
          <a:xfrm>
            <a:off x="8302752" y="2304288"/>
            <a:ext cx="324612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HEADLINE</a:t>
            </a:r>
            <a:endParaRPr lang="en-US" sz="1100" dirty="0"/>
          </a:p>
        </p:txBody>
      </p:sp>
      <p:sp>
        <p:nvSpPr>
          <p:cNvPr id="35" name="Shape 32"/>
          <p:cNvSpPr/>
          <p:nvPr/>
        </p:nvSpPr>
        <p:spPr>
          <a:xfrm>
            <a:off x="8302752" y="2971800"/>
            <a:ext cx="3246120" cy="0"/>
          </a:xfrm>
          <a:prstGeom prst="line">
            <a:avLst/>
          </a:prstGeom>
          <a:noFill/>
          <a:ln w="12700">
            <a:solidFill>
              <a:schemeClr val="accent3"/>
            </a:solidFill>
            <a:prstDash val="solid"/>
          </a:ln>
        </p:spPr>
      </p:sp>
      <p:sp>
        <p:nvSpPr>
          <p:cNvPr id="36" name="Shape 33"/>
          <p:cNvSpPr/>
          <p:nvPr/>
        </p:nvSpPr>
        <p:spPr>
          <a:xfrm>
            <a:off x="8302752" y="3429000"/>
            <a:ext cx="3246120" cy="0"/>
          </a:xfrm>
          <a:prstGeom prst="line">
            <a:avLst/>
          </a:prstGeom>
          <a:noFill/>
          <a:ln w="12700">
            <a:solidFill>
              <a:schemeClr val="accent3"/>
            </a:solidFill>
            <a:prstDash val="solid"/>
          </a:ln>
        </p:spPr>
      </p:sp>
      <p:sp>
        <p:nvSpPr>
          <p:cNvPr id="37" name="Text 34"/>
          <p:cNvSpPr txBox="1"/>
          <p:nvPr/>
        </p:nvSpPr>
        <p:spPr>
          <a:xfrm>
            <a:off x="8302752" y="3611880"/>
            <a:ext cx="324612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THE STORY</a:t>
            </a:r>
            <a:endParaRPr lang="en-US" sz="1100" dirty="0"/>
          </a:p>
        </p:txBody>
      </p:sp>
      <p:sp>
        <p:nvSpPr>
          <p:cNvPr id="38" name="Shape 35"/>
          <p:cNvSpPr/>
          <p:nvPr/>
        </p:nvSpPr>
        <p:spPr>
          <a:xfrm>
            <a:off x="8302752" y="4023360"/>
            <a:ext cx="3246120" cy="0"/>
          </a:xfrm>
          <a:prstGeom prst="line">
            <a:avLst/>
          </a:prstGeom>
          <a:noFill/>
          <a:ln w="9525">
            <a:solidFill>
              <a:schemeClr val="accent4"/>
            </a:solidFill>
            <a:prstDash val="solid"/>
          </a:ln>
        </p:spPr>
      </p:sp>
      <p:sp>
        <p:nvSpPr>
          <p:cNvPr id="39" name="Shape 36"/>
          <p:cNvSpPr/>
          <p:nvPr/>
        </p:nvSpPr>
        <p:spPr>
          <a:xfrm>
            <a:off x="8302752" y="4370832"/>
            <a:ext cx="3246120" cy="0"/>
          </a:xfrm>
          <a:prstGeom prst="line">
            <a:avLst/>
          </a:prstGeom>
          <a:noFill/>
          <a:ln w="9525">
            <a:solidFill>
              <a:schemeClr val="accent4"/>
            </a:solidFill>
            <a:prstDash val="solid"/>
          </a:ln>
        </p:spPr>
      </p:sp>
      <p:sp>
        <p:nvSpPr>
          <p:cNvPr id="40" name="Shape 37"/>
          <p:cNvSpPr/>
          <p:nvPr/>
        </p:nvSpPr>
        <p:spPr>
          <a:xfrm>
            <a:off x="8302752" y="4718304"/>
            <a:ext cx="3246120" cy="0"/>
          </a:xfrm>
          <a:prstGeom prst="line">
            <a:avLst/>
          </a:prstGeom>
          <a:noFill/>
          <a:ln w="9525">
            <a:solidFill>
              <a:schemeClr val="accent4"/>
            </a:solidFill>
            <a:prstDash val="solid"/>
          </a:ln>
        </p:spPr>
      </p:sp>
      <p:sp>
        <p:nvSpPr>
          <p:cNvPr id="41" name="Write area: Themes we heard"/>
          <p:cNvSpPr/>
          <p:nvPr/>
        </p:nvSpPr>
        <p:spPr>
          <a:xfrm>
            <a:off x="457200" y="5349240"/>
            <a:ext cx="11277295" cy="914400"/>
          </a:xfrm>
          <a:prstGeom prst="roundRect">
            <a:avLst>
              <a:gd name="adj" fmla="val 6000"/>
            </a:avLst>
          </a:prstGeom>
          <a:solidFill>
            <a:schemeClr val="bg1"/>
          </a:solidFill>
          <a:ln w="12700">
            <a:solidFill>
              <a:schemeClr val="accent3"/>
            </a:solidFill>
            <a:prstDash val="dash"/>
          </a:ln>
        </p:spPr>
      </p:sp>
      <p:sp>
        <p:nvSpPr>
          <p:cNvPr id="42" name="Text 39"/>
          <p:cNvSpPr txBox="1"/>
          <p:nvPr/>
        </p:nvSpPr>
        <p:spPr>
          <a:xfrm>
            <a:off x="621792" y="5495544"/>
            <a:ext cx="10948111" cy="228600"/>
          </a:xfrm>
          <a:prstGeom prst="rect">
            <a:avLst/>
          </a:prstGeom>
          <a:noFill/>
          <a:ln/>
        </p:spPr>
        <p:txBody>
          <a:bodyPr wrap="square" lIns="0" tIns="0" rIns="0" bIns="0" rtlCol="0" anchor="t"/>
          <a:lstStyle/>
          <a:p>
            <a:pPr indent="0" marL="0">
              <a:buNone/>
            </a:pPr>
            <a:r>
              <a:rPr lang="en-US" sz="1100" b="1" spc="150" kern="0" dirty="0">
                <a:solidFill>
                  <a:schemeClr val="tx2"/>
                </a:solidFill>
              </a:rPr>
              <a:t>THEMES WE HEARD</a:t>
            </a:r>
            <a:endParaRPr lang="en-US" sz="1100" dirty="0"/>
          </a:p>
        </p:txBody>
      </p:sp>
      <p:sp>
        <p:nvSpPr>
          <p:cNvPr id="43" name="Text 40"/>
          <p:cNvSpPr txBox="1"/>
          <p:nvPr/>
        </p:nvSpPr>
        <p:spPr>
          <a:xfrm>
            <a:off x="640080" y="5760720"/>
            <a:ext cx="274320" cy="274320"/>
          </a:xfrm>
          <a:prstGeom prst="rect">
            <a:avLst/>
          </a:prstGeom>
          <a:noFill/>
          <a:ln/>
        </p:spPr>
        <p:txBody>
          <a:bodyPr wrap="square" lIns="0" tIns="0" rIns="0" bIns="0" rtlCol="0" anchor="t"/>
          <a:lstStyle/>
          <a:p>
            <a:pPr indent="0" marL="0">
              <a:buNone/>
            </a:pPr>
            <a:r>
              <a:rPr lang="en-US" sz="1400" b="1" dirty="0">
                <a:solidFill>
                  <a:schemeClr val="accent2"/>
                </a:solidFill>
              </a:rPr>
              <a:t>1</a:t>
            </a:r>
            <a:endParaRPr lang="en-US" sz="1400" dirty="0"/>
          </a:p>
        </p:txBody>
      </p:sp>
      <p:sp>
        <p:nvSpPr>
          <p:cNvPr id="44" name="Shape 41"/>
          <p:cNvSpPr/>
          <p:nvPr/>
        </p:nvSpPr>
        <p:spPr>
          <a:xfrm>
            <a:off x="914400" y="6016752"/>
            <a:ext cx="2286000" cy="0"/>
          </a:xfrm>
          <a:prstGeom prst="line">
            <a:avLst/>
          </a:prstGeom>
          <a:noFill/>
          <a:ln w="9525">
            <a:solidFill>
              <a:schemeClr val="accent4"/>
            </a:solidFill>
            <a:prstDash val="solid"/>
          </a:ln>
        </p:spPr>
      </p:sp>
      <p:sp>
        <p:nvSpPr>
          <p:cNvPr id="45" name="Text 42"/>
          <p:cNvSpPr txBox="1"/>
          <p:nvPr/>
        </p:nvSpPr>
        <p:spPr>
          <a:xfrm>
            <a:off x="3429000" y="5760720"/>
            <a:ext cx="274320" cy="274320"/>
          </a:xfrm>
          <a:prstGeom prst="rect">
            <a:avLst/>
          </a:prstGeom>
          <a:noFill/>
          <a:ln/>
        </p:spPr>
        <p:txBody>
          <a:bodyPr wrap="square" lIns="0" tIns="0" rIns="0" bIns="0" rtlCol="0" anchor="t"/>
          <a:lstStyle/>
          <a:p>
            <a:pPr indent="0" marL="0">
              <a:buNone/>
            </a:pPr>
            <a:r>
              <a:rPr lang="en-US" sz="1400" b="1" dirty="0">
                <a:solidFill>
                  <a:schemeClr val="accent2"/>
                </a:solidFill>
              </a:rPr>
              <a:t>2</a:t>
            </a:r>
            <a:endParaRPr lang="en-US" sz="1400" dirty="0"/>
          </a:p>
        </p:txBody>
      </p:sp>
      <p:sp>
        <p:nvSpPr>
          <p:cNvPr id="46" name="Shape 43"/>
          <p:cNvSpPr/>
          <p:nvPr/>
        </p:nvSpPr>
        <p:spPr>
          <a:xfrm>
            <a:off x="3703320" y="6016752"/>
            <a:ext cx="2286000" cy="0"/>
          </a:xfrm>
          <a:prstGeom prst="line">
            <a:avLst/>
          </a:prstGeom>
          <a:noFill/>
          <a:ln w="9525">
            <a:solidFill>
              <a:schemeClr val="accent4"/>
            </a:solidFill>
            <a:prstDash val="solid"/>
          </a:ln>
        </p:spPr>
      </p:sp>
      <p:sp>
        <p:nvSpPr>
          <p:cNvPr id="47" name="Text 44"/>
          <p:cNvSpPr txBox="1"/>
          <p:nvPr/>
        </p:nvSpPr>
        <p:spPr>
          <a:xfrm>
            <a:off x="6217920" y="5760720"/>
            <a:ext cx="274320" cy="274320"/>
          </a:xfrm>
          <a:prstGeom prst="rect">
            <a:avLst/>
          </a:prstGeom>
          <a:noFill/>
          <a:ln/>
        </p:spPr>
        <p:txBody>
          <a:bodyPr wrap="square" lIns="0" tIns="0" rIns="0" bIns="0" rtlCol="0" anchor="t"/>
          <a:lstStyle/>
          <a:p>
            <a:pPr indent="0" marL="0">
              <a:buNone/>
            </a:pPr>
            <a:r>
              <a:rPr lang="en-US" sz="1400" b="1" dirty="0">
                <a:solidFill>
                  <a:schemeClr val="accent2"/>
                </a:solidFill>
              </a:rPr>
              <a:t>3</a:t>
            </a:r>
            <a:endParaRPr lang="en-US" sz="1400" dirty="0"/>
          </a:p>
        </p:txBody>
      </p:sp>
      <p:sp>
        <p:nvSpPr>
          <p:cNvPr id="48" name="Shape 45"/>
          <p:cNvSpPr/>
          <p:nvPr/>
        </p:nvSpPr>
        <p:spPr>
          <a:xfrm>
            <a:off x="6492240" y="6016752"/>
            <a:ext cx="2286000" cy="0"/>
          </a:xfrm>
          <a:prstGeom prst="line">
            <a:avLst/>
          </a:prstGeom>
          <a:noFill/>
          <a:ln w="9525">
            <a:solidFill>
              <a:schemeClr val="accent4"/>
            </a:solidFill>
            <a:prstDash val="solid"/>
          </a:ln>
        </p:spPr>
      </p:sp>
      <p:sp>
        <p:nvSpPr>
          <p:cNvPr id="49" name="Text 46"/>
          <p:cNvSpPr txBox="1"/>
          <p:nvPr/>
        </p:nvSpPr>
        <p:spPr>
          <a:xfrm>
            <a:off x="9006840" y="5760720"/>
            <a:ext cx="274320" cy="274320"/>
          </a:xfrm>
          <a:prstGeom prst="rect">
            <a:avLst/>
          </a:prstGeom>
          <a:noFill/>
          <a:ln/>
        </p:spPr>
        <p:txBody>
          <a:bodyPr wrap="square" lIns="0" tIns="0" rIns="0" bIns="0" rtlCol="0" anchor="t"/>
          <a:lstStyle/>
          <a:p>
            <a:pPr indent="0" marL="0">
              <a:buNone/>
            </a:pPr>
            <a:r>
              <a:rPr lang="en-US" sz="1400" b="1" dirty="0">
                <a:solidFill>
                  <a:schemeClr val="accent2"/>
                </a:solidFill>
              </a:rPr>
              <a:t>4</a:t>
            </a:r>
            <a:endParaRPr lang="en-US" sz="1400" dirty="0"/>
          </a:p>
        </p:txBody>
      </p:sp>
      <p:sp>
        <p:nvSpPr>
          <p:cNvPr id="50" name="Shape 47"/>
          <p:cNvSpPr/>
          <p:nvPr/>
        </p:nvSpPr>
        <p:spPr>
          <a:xfrm>
            <a:off x="9281160" y="6016752"/>
            <a:ext cx="2286000"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Draft the vision statement</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3</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DIRECTION</a:t>
            </a:r>
            <a:endParaRPr lang="en-US" sz="1100" dirty="0"/>
          </a:p>
        </p:txBody>
      </p:sp>
      <p:sp>
        <p:nvSpPr>
          <p:cNvPr id="8" name="Formula"/>
          <p:cNvSpPr/>
          <p:nvPr/>
        </p:nvSpPr>
        <p:spPr>
          <a:xfrm>
            <a:off x="457200" y="1280160"/>
            <a:ext cx="7223760" cy="960120"/>
          </a:xfrm>
          <a:prstGeom prst="roundRect">
            <a:avLst>
              <a:gd name="adj" fmla="val 5714"/>
            </a:avLst>
          </a:prstGeom>
          <a:solidFill>
            <a:schemeClr val="tx1"/>
          </a:solidFill>
          <a:ln w="12700">
            <a:solidFill>
              <a:schemeClr val="tx1"/>
            </a:solidFill>
            <a:prstDash val="solid"/>
          </a:ln>
        </p:spPr>
      </p:sp>
      <p:sp>
        <p:nvSpPr>
          <p:cNvPr id="9" name="Text 6"/>
          <p:cNvSpPr txBox="1"/>
          <p:nvPr/>
        </p:nvSpPr>
        <p:spPr>
          <a:xfrm>
            <a:off x="658368" y="1399032"/>
            <a:ext cx="67665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FORMULA</a:t>
            </a:r>
            <a:endParaRPr lang="en-US" sz="1100" dirty="0"/>
          </a:p>
        </p:txBody>
      </p:sp>
      <p:sp>
        <p:nvSpPr>
          <p:cNvPr id="10" name="Text 7"/>
          <p:cNvSpPr txBox="1"/>
          <p:nvPr/>
        </p:nvSpPr>
        <p:spPr>
          <a:xfrm>
            <a:off x="658368" y="1709928"/>
            <a:ext cx="6858000" cy="411480"/>
          </a:xfrm>
          <a:prstGeom prst="rect">
            <a:avLst/>
          </a:prstGeom>
          <a:noFill/>
          <a:ln/>
        </p:spPr>
        <p:txBody>
          <a:bodyPr wrap="square" lIns="0" tIns="0" rIns="0" bIns="0" rtlCol="0" anchor="t"/>
          <a:lstStyle/>
          <a:p>
            <a:pPr indent="0" marL="0">
              <a:buNone/>
            </a:pPr>
            <a:r>
              <a:rPr lang="en-US" sz="1800" dirty="0">
                <a:solidFill>
                  <a:schemeClr val="bg1"/>
                </a:solidFill>
                <a:latin typeface="+mj-lt" pitchFamily="34" charset="0"/>
                <a:ea typeface="+mj-lt" pitchFamily="34" charset="-122"/>
                <a:cs typeface="+mj-lt" pitchFamily="34" charset="-120"/>
              </a:rPr>
              <a:t>To </a:t>
            </a:r>
            <a:pPr indent="0" marL="0">
              <a:buNone/>
            </a:pPr>
            <a:r>
              <a:rPr lang="en-US" sz="1800" b="1" dirty="0">
                <a:solidFill>
                  <a:schemeClr val="accent5"/>
                </a:solidFill>
                <a:latin typeface="+mj-lt" pitchFamily="34" charset="0"/>
                <a:ea typeface="+mj-lt" pitchFamily="34" charset="-122"/>
                <a:cs typeface="+mj-lt" pitchFamily="34" charset="-120"/>
              </a:rPr>
              <a:t>[aspirational goal]</a:t>
            </a:r>
            <a:pPr indent="0" marL="0">
              <a:buNone/>
            </a:pPr>
            <a:r>
              <a:rPr lang="en-US" sz="1800" dirty="0">
                <a:solidFill>
                  <a:schemeClr val="bg1"/>
                </a:solidFill>
                <a:latin typeface="+mj-lt" pitchFamily="34" charset="0"/>
                <a:ea typeface="+mj-lt" pitchFamily="34" charset="-122"/>
                <a:cs typeface="+mj-lt" pitchFamily="34" charset="-120"/>
              </a:rPr>
              <a:t> that </a:t>
            </a:r>
            <a:pPr indent="0" marL="0">
              <a:buNone/>
            </a:pPr>
            <a:r>
              <a:rPr lang="en-US" sz="1800" b="1" dirty="0">
                <a:solidFill>
                  <a:schemeClr val="accent5"/>
                </a:solidFill>
                <a:latin typeface="+mj-lt" pitchFamily="34" charset="0"/>
                <a:ea typeface="+mj-lt" pitchFamily="34" charset="-122"/>
                <a:cs typeface="+mj-lt" pitchFamily="34" charset="-120"/>
              </a:rPr>
              <a:t>[impact or outcome]</a:t>
            </a:r>
            <a:pPr indent="0" marL="0">
              <a:buNone/>
            </a:pPr>
            <a:r>
              <a:rPr lang="en-US" sz="1800" dirty="0">
                <a:solidFill>
                  <a:schemeClr val="bg1"/>
                </a:solidFill>
                <a:latin typeface="+mj-lt" pitchFamily="34" charset="0"/>
                <a:ea typeface="+mj-lt" pitchFamily="34" charset="-122"/>
                <a:cs typeface="+mj-lt" pitchFamily="34" charset="-120"/>
              </a:rPr>
              <a:t>.</a:t>
            </a:r>
            <a:endParaRPr lang="en-US" sz="1800" dirty="0"/>
          </a:p>
        </p:txBody>
      </p:sp>
      <p:sp>
        <p:nvSpPr>
          <p:cNvPr id="11" name="Write area: Drafts — write, compare, combine"/>
          <p:cNvSpPr/>
          <p:nvPr/>
        </p:nvSpPr>
        <p:spPr>
          <a:xfrm>
            <a:off x="457200" y="2423160"/>
            <a:ext cx="7223760" cy="2148840"/>
          </a:xfrm>
          <a:prstGeom prst="roundRect">
            <a:avLst>
              <a:gd name="adj" fmla="val 2553"/>
            </a:avLst>
          </a:prstGeom>
          <a:solidFill>
            <a:schemeClr val="bg1"/>
          </a:solidFill>
          <a:ln w="12700">
            <a:solidFill>
              <a:schemeClr val="accent3"/>
            </a:solidFill>
            <a:prstDash val="dash"/>
          </a:ln>
        </p:spPr>
      </p:sp>
      <p:sp>
        <p:nvSpPr>
          <p:cNvPr id="12" name="Text 9"/>
          <p:cNvSpPr txBox="1"/>
          <p:nvPr/>
        </p:nvSpPr>
        <p:spPr>
          <a:xfrm>
            <a:off x="621792" y="2569464"/>
            <a:ext cx="6894576" cy="228600"/>
          </a:xfrm>
          <a:prstGeom prst="rect">
            <a:avLst/>
          </a:prstGeom>
          <a:noFill/>
          <a:ln/>
        </p:spPr>
        <p:txBody>
          <a:bodyPr wrap="square" lIns="0" tIns="0" rIns="0" bIns="0" rtlCol="0" anchor="t"/>
          <a:lstStyle/>
          <a:p>
            <a:pPr indent="0" marL="0">
              <a:buNone/>
            </a:pPr>
            <a:r>
              <a:rPr lang="en-US" sz="1100" b="1" spc="150" kern="0" dirty="0">
                <a:solidFill>
                  <a:schemeClr val="tx2"/>
                </a:solidFill>
              </a:rPr>
              <a:t>DRAFTS — WRITE, COMPARE, COMBINE</a:t>
            </a:r>
            <a:endParaRPr lang="en-US" sz="1100" dirty="0"/>
          </a:p>
        </p:txBody>
      </p:sp>
      <p:sp>
        <p:nvSpPr>
          <p:cNvPr id="13" name="Shape 10"/>
          <p:cNvSpPr/>
          <p:nvPr/>
        </p:nvSpPr>
        <p:spPr>
          <a:xfrm>
            <a:off x="621792" y="3191256"/>
            <a:ext cx="6894576" cy="0"/>
          </a:xfrm>
          <a:prstGeom prst="line">
            <a:avLst/>
          </a:prstGeom>
          <a:noFill/>
          <a:ln w="9525">
            <a:solidFill>
              <a:schemeClr val="accent4"/>
            </a:solidFill>
            <a:prstDash val="solid"/>
          </a:ln>
        </p:spPr>
      </p:sp>
      <p:sp>
        <p:nvSpPr>
          <p:cNvPr id="14" name="Shape 11"/>
          <p:cNvSpPr/>
          <p:nvPr/>
        </p:nvSpPr>
        <p:spPr>
          <a:xfrm>
            <a:off x="621792" y="3575304"/>
            <a:ext cx="6894576" cy="0"/>
          </a:xfrm>
          <a:prstGeom prst="line">
            <a:avLst/>
          </a:prstGeom>
          <a:noFill/>
          <a:ln w="9525">
            <a:solidFill>
              <a:schemeClr val="accent4"/>
            </a:solidFill>
            <a:prstDash val="solid"/>
          </a:ln>
        </p:spPr>
      </p:sp>
      <p:sp>
        <p:nvSpPr>
          <p:cNvPr id="15" name="Shape 12"/>
          <p:cNvSpPr/>
          <p:nvPr/>
        </p:nvSpPr>
        <p:spPr>
          <a:xfrm>
            <a:off x="621792" y="3959352"/>
            <a:ext cx="6894576" cy="0"/>
          </a:xfrm>
          <a:prstGeom prst="line">
            <a:avLst/>
          </a:prstGeom>
          <a:noFill/>
          <a:ln w="9525">
            <a:solidFill>
              <a:schemeClr val="accent4"/>
            </a:solidFill>
            <a:prstDash val="solid"/>
          </a:ln>
        </p:spPr>
      </p:sp>
      <p:sp>
        <p:nvSpPr>
          <p:cNvPr id="16" name="Shape 13"/>
          <p:cNvSpPr/>
          <p:nvPr/>
        </p:nvSpPr>
        <p:spPr>
          <a:xfrm>
            <a:off x="621792" y="4343400"/>
            <a:ext cx="6894576" cy="0"/>
          </a:xfrm>
          <a:prstGeom prst="line">
            <a:avLst/>
          </a:prstGeom>
          <a:noFill/>
          <a:ln w="9525">
            <a:solidFill>
              <a:schemeClr val="accent4"/>
            </a:solidFill>
            <a:prstDash val="solid"/>
          </a:ln>
        </p:spPr>
      </p:sp>
      <p:sp>
        <p:nvSpPr>
          <p:cNvPr id="17" name="Write area: Our vision statement"/>
          <p:cNvSpPr/>
          <p:nvPr/>
        </p:nvSpPr>
        <p:spPr>
          <a:xfrm>
            <a:off x="457200" y="4754880"/>
            <a:ext cx="7223760" cy="1508760"/>
          </a:xfrm>
          <a:prstGeom prst="roundRect">
            <a:avLst>
              <a:gd name="adj" fmla="val 3636"/>
            </a:avLst>
          </a:prstGeom>
          <a:solidFill>
            <a:schemeClr val="bg1"/>
          </a:solidFill>
          <a:ln w="19050">
            <a:solidFill>
              <a:schemeClr val="accent2"/>
            </a:solidFill>
            <a:prstDash val="solid"/>
          </a:ln>
        </p:spPr>
      </p:sp>
      <p:sp>
        <p:nvSpPr>
          <p:cNvPr id="18" name="Text 15"/>
          <p:cNvSpPr txBox="1"/>
          <p:nvPr/>
        </p:nvSpPr>
        <p:spPr>
          <a:xfrm>
            <a:off x="621792" y="4901184"/>
            <a:ext cx="6894576"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OUR VISION STATEMENT</a:t>
            </a:r>
            <a:endParaRPr lang="en-US" sz="1100" dirty="0"/>
          </a:p>
        </p:txBody>
      </p:sp>
      <p:sp>
        <p:nvSpPr>
          <p:cNvPr id="19" name="Shape 16"/>
          <p:cNvSpPr/>
          <p:nvPr/>
        </p:nvSpPr>
        <p:spPr>
          <a:xfrm>
            <a:off x="621792" y="5522976"/>
            <a:ext cx="6894576" cy="0"/>
          </a:xfrm>
          <a:prstGeom prst="line">
            <a:avLst/>
          </a:prstGeom>
          <a:noFill/>
          <a:ln w="9525">
            <a:solidFill>
              <a:schemeClr val="accent4"/>
            </a:solidFill>
            <a:prstDash val="solid"/>
          </a:ln>
        </p:spPr>
      </p:sp>
      <p:sp>
        <p:nvSpPr>
          <p:cNvPr id="20" name="Shape 17"/>
          <p:cNvSpPr/>
          <p:nvPr/>
        </p:nvSpPr>
        <p:spPr>
          <a:xfrm>
            <a:off x="621792" y="5907024"/>
            <a:ext cx="6894576" cy="0"/>
          </a:xfrm>
          <a:prstGeom prst="line">
            <a:avLst/>
          </a:prstGeom>
          <a:noFill/>
          <a:ln w="9525">
            <a:solidFill>
              <a:schemeClr val="accent4"/>
            </a:solidFill>
            <a:prstDash val="solid"/>
          </a:ln>
        </p:spPr>
      </p:sp>
      <p:sp>
        <p:nvSpPr>
          <p:cNvPr id="21" name="Test checklist"/>
          <p:cNvSpPr/>
          <p:nvPr/>
        </p:nvSpPr>
        <p:spPr>
          <a:xfrm>
            <a:off x="7955280" y="1280160"/>
            <a:ext cx="3776472" cy="3291840"/>
          </a:xfrm>
          <a:prstGeom prst="roundRect">
            <a:avLst>
              <a:gd name="adj" fmla="val 1667"/>
            </a:avLst>
          </a:prstGeom>
          <a:solidFill>
            <a:schemeClr val="bg1"/>
          </a:solidFill>
          <a:ln w="9525">
            <a:solidFill>
              <a:schemeClr val="accent4"/>
            </a:solidFill>
            <a:prstDash val="solid"/>
          </a:ln>
        </p:spPr>
      </p:sp>
      <p:sp>
        <p:nvSpPr>
          <p:cNvPr id="22" name="Text 19"/>
          <p:cNvSpPr txBox="1"/>
          <p:nvPr/>
        </p:nvSpPr>
        <p:spPr>
          <a:xfrm>
            <a:off x="8156448" y="1426464"/>
            <a:ext cx="3383280" cy="228600"/>
          </a:xfrm>
          <a:prstGeom prst="rect">
            <a:avLst/>
          </a:prstGeom>
          <a:noFill/>
          <a:ln/>
        </p:spPr>
        <p:txBody>
          <a:bodyPr wrap="square" lIns="0" tIns="0" rIns="0" bIns="0" rtlCol="0" anchor="t"/>
          <a:lstStyle/>
          <a:p>
            <a:pPr indent="0" marL="0">
              <a:buNone/>
            </a:pPr>
            <a:r>
              <a:rPr lang="en-US" sz="1100" b="1" spc="150" kern="0" dirty="0">
                <a:solidFill>
                  <a:schemeClr val="tx2"/>
                </a:solidFill>
              </a:rPr>
              <a:t>TEST IT — TICK WHEN AGREED</a:t>
            </a:r>
            <a:endParaRPr lang="en-US" sz="1100" dirty="0"/>
          </a:p>
        </p:txBody>
      </p:sp>
      <p:sp>
        <p:nvSpPr>
          <p:cNvPr id="23" name="Checkbox"/>
          <p:cNvSpPr/>
          <p:nvPr/>
        </p:nvSpPr>
        <p:spPr>
          <a:xfrm>
            <a:off x="8156448" y="1819656"/>
            <a:ext cx="182880" cy="182880"/>
          </a:xfrm>
          <a:prstGeom prst="rect">
            <a:avLst/>
          </a:prstGeom>
          <a:solidFill>
            <a:schemeClr val="bg1"/>
          </a:solidFill>
          <a:ln w="15875">
            <a:solidFill>
              <a:schemeClr val="accent1"/>
            </a:solidFill>
            <a:prstDash val="solid"/>
          </a:ln>
        </p:spPr>
      </p:sp>
      <p:sp>
        <p:nvSpPr>
          <p:cNvPr id="24" name="Text 21"/>
          <p:cNvSpPr txBox="1"/>
          <p:nvPr/>
        </p:nvSpPr>
        <p:spPr>
          <a:xfrm>
            <a:off x="8467344" y="1783080"/>
            <a:ext cx="3072384" cy="502920"/>
          </a:xfrm>
          <a:prstGeom prst="rect">
            <a:avLst/>
          </a:prstGeom>
          <a:noFill/>
          <a:ln/>
        </p:spPr>
        <p:txBody>
          <a:bodyPr wrap="square" lIns="0" tIns="0" rIns="0" bIns="0" rtlCol="0" anchor="t"/>
          <a:lstStyle/>
          <a:p>
            <a:pPr indent="0" marL="0">
              <a:buNone/>
            </a:pPr>
            <a:r>
              <a:rPr lang="en-US" sz="1400" dirty="0">
                <a:solidFill>
                  <a:schemeClr val="tx1"/>
                </a:solidFill>
              </a:rPr>
              <a:t>Inspires and motivates us</a:t>
            </a:r>
            <a:endParaRPr lang="en-US" sz="1400" dirty="0"/>
          </a:p>
        </p:txBody>
      </p:sp>
      <p:sp>
        <p:nvSpPr>
          <p:cNvPr id="25" name="Checkbox"/>
          <p:cNvSpPr/>
          <p:nvPr/>
        </p:nvSpPr>
        <p:spPr>
          <a:xfrm>
            <a:off x="8156448" y="2368296"/>
            <a:ext cx="182880" cy="182880"/>
          </a:xfrm>
          <a:prstGeom prst="rect">
            <a:avLst/>
          </a:prstGeom>
          <a:solidFill>
            <a:schemeClr val="bg1"/>
          </a:solidFill>
          <a:ln w="15875">
            <a:solidFill>
              <a:schemeClr val="accent1"/>
            </a:solidFill>
            <a:prstDash val="solid"/>
          </a:ln>
        </p:spPr>
      </p:sp>
      <p:sp>
        <p:nvSpPr>
          <p:cNvPr id="26" name="Text 23"/>
          <p:cNvSpPr txBox="1"/>
          <p:nvPr/>
        </p:nvSpPr>
        <p:spPr>
          <a:xfrm>
            <a:off x="8467344" y="2331720"/>
            <a:ext cx="3072384" cy="502920"/>
          </a:xfrm>
          <a:prstGeom prst="rect">
            <a:avLst/>
          </a:prstGeom>
          <a:noFill/>
          <a:ln/>
        </p:spPr>
        <p:txBody>
          <a:bodyPr wrap="square" lIns="0" tIns="0" rIns="0" bIns="0" rtlCol="0" anchor="t"/>
          <a:lstStyle/>
          <a:p>
            <a:pPr indent="0" marL="0">
              <a:buNone/>
            </a:pPr>
            <a:r>
              <a:rPr lang="en-US" sz="1400" dirty="0">
                <a:solidFill>
                  <a:schemeClr val="tx1"/>
                </a:solidFill>
              </a:rPr>
              <a:t>Ambitious yet achievable over time</a:t>
            </a:r>
            <a:endParaRPr lang="en-US" sz="1400" dirty="0"/>
          </a:p>
        </p:txBody>
      </p:sp>
      <p:sp>
        <p:nvSpPr>
          <p:cNvPr id="27" name="Checkbox"/>
          <p:cNvSpPr/>
          <p:nvPr/>
        </p:nvSpPr>
        <p:spPr>
          <a:xfrm>
            <a:off x="8156448" y="2916936"/>
            <a:ext cx="182880" cy="182880"/>
          </a:xfrm>
          <a:prstGeom prst="rect">
            <a:avLst/>
          </a:prstGeom>
          <a:solidFill>
            <a:schemeClr val="bg1"/>
          </a:solidFill>
          <a:ln w="15875">
            <a:solidFill>
              <a:schemeClr val="accent1"/>
            </a:solidFill>
            <a:prstDash val="solid"/>
          </a:ln>
        </p:spPr>
      </p:sp>
      <p:sp>
        <p:nvSpPr>
          <p:cNvPr id="28" name="Text 25"/>
          <p:cNvSpPr txBox="1"/>
          <p:nvPr/>
        </p:nvSpPr>
        <p:spPr>
          <a:xfrm>
            <a:off x="8467344" y="2880360"/>
            <a:ext cx="3072384" cy="502920"/>
          </a:xfrm>
          <a:prstGeom prst="rect">
            <a:avLst/>
          </a:prstGeom>
          <a:noFill/>
          <a:ln/>
        </p:spPr>
        <p:txBody>
          <a:bodyPr wrap="square" lIns="0" tIns="0" rIns="0" bIns="0" rtlCol="0" anchor="t"/>
          <a:lstStyle/>
          <a:p>
            <a:pPr indent="0" marL="0">
              <a:buNone/>
            </a:pPr>
            <a:r>
              <a:rPr lang="en-US" sz="1400" dirty="0">
                <a:solidFill>
                  <a:schemeClr val="tx1"/>
                </a:solidFill>
              </a:rPr>
              <a:t>Aligns with purpose and mission</a:t>
            </a:r>
            <a:endParaRPr lang="en-US" sz="1400" dirty="0"/>
          </a:p>
        </p:txBody>
      </p:sp>
      <p:sp>
        <p:nvSpPr>
          <p:cNvPr id="29" name="Checkbox"/>
          <p:cNvSpPr/>
          <p:nvPr/>
        </p:nvSpPr>
        <p:spPr>
          <a:xfrm>
            <a:off x="8156448" y="3465576"/>
            <a:ext cx="182880" cy="182880"/>
          </a:xfrm>
          <a:prstGeom prst="rect">
            <a:avLst/>
          </a:prstGeom>
          <a:solidFill>
            <a:schemeClr val="bg1"/>
          </a:solidFill>
          <a:ln w="15875">
            <a:solidFill>
              <a:schemeClr val="accent1"/>
            </a:solidFill>
            <a:prstDash val="solid"/>
          </a:ln>
        </p:spPr>
      </p:sp>
      <p:sp>
        <p:nvSpPr>
          <p:cNvPr id="30" name="Text 27"/>
          <p:cNvSpPr txBox="1"/>
          <p:nvPr/>
        </p:nvSpPr>
        <p:spPr>
          <a:xfrm>
            <a:off x="8467344" y="3429000"/>
            <a:ext cx="3072384" cy="502920"/>
          </a:xfrm>
          <a:prstGeom prst="rect">
            <a:avLst/>
          </a:prstGeom>
          <a:noFill/>
          <a:ln/>
        </p:spPr>
        <p:txBody>
          <a:bodyPr wrap="square" lIns="0" tIns="0" rIns="0" bIns="0" rtlCol="0" anchor="t"/>
          <a:lstStyle/>
          <a:p>
            <a:pPr indent="0" marL="0">
              <a:buNone/>
            </a:pPr>
            <a:r>
              <a:rPr lang="en-US" sz="1400" dirty="0">
                <a:solidFill>
                  <a:schemeClr val="tx1"/>
                </a:solidFill>
              </a:rPr>
              <a:t>We'd be proud to see it realised</a:t>
            </a:r>
            <a:endParaRPr lang="en-US" sz="1400" dirty="0"/>
          </a:p>
        </p:txBody>
      </p:sp>
      <p:sp>
        <p:nvSpPr>
          <p:cNvPr id="31" name="Checkbox"/>
          <p:cNvSpPr/>
          <p:nvPr/>
        </p:nvSpPr>
        <p:spPr>
          <a:xfrm>
            <a:off x="8156448" y="4014216"/>
            <a:ext cx="182880" cy="182880"/>
          </a:xfrm>
          <a:prstGeom prst="rect">
            <a:avLst/>
          </a:prstGeom>
          <a:solidFill>
            <a:schemeClr val="bg1"/>
          </a:solidFill>
          <a:ln w="15875">
            <a:solidFill>
              <a:schemeClr val="accent1"/>
            </a:solidFill>
            <a:prstDash val="solid"/>
          </a:ln>
        </p:spPr>
      </p:sp>
      <p:sp>
        <p:nvSpPr>
          <p:cNvPr id="32" name="Text 29"/>
          <p:cNvSpPr txBox="1"/>
          <p:nvPr/>
        </p:nvSpPr>
        <p:spPr>
          <a:xfrm>
            <a:off x="8467344" y="3977640"/>
            <a:ext cx="3072384" cy="502920"/>
          </a:xfrm>
          <a:prstGeom prst="rect">
            <a:avLst/>
          </a:prstGeom>
          <a:noFill/>
          <a:ln/>
        </p:spPr>
        <p:txBody>
          <a:bodyPr wrap="square" lIns="0" tIns="0" rIns="0" bIns="0" rtlCol="0" anchor="t"/>
          <a:lstStyle/>
          <a:p>
            <a:pPr indent="0" marL="0">
              <a:buNone/>
            </a:pPr>
            <a:r>
              <a:rPr lang="en-US" sz="1400" dirty="0">
                <a:solidFill>
                  <a:schemeClr val="tx1"/>
                </a:solidFill>
              </a:rPr>
              <a:t>Distinctive to our family</a:t>
            </a:r>
            <a:endParaRPr lang="en-US" sz="1400" dirty="0"/>
          </a:p>
        </p:txBody>
      </p:sp>
      <p:sp>
        <p:nvSpPr>
          <p:cNvPr id="33" name="Example"/>
          <p:cNvSpPr/>
          <p:nvPr/>
        </p:nvSpPr>
        <p:spPr>
          <a:xfrm>
            <a:off x="7955280" y="4754880"/>
            <a:ext cx="3776472" cy="1508760"/>
          </a:xfrm>
          <a:prstGeom prst="roundRect">
            <a:avLst>
              <a:gd name="adj" fmla="val 3636"/>
            </a:avLst>
          </a:prstGeom>
          <a:solidFill>
            <a:schemeClr val="bg1"/>
          </a:solidFill>
          <a:ln w="9525">
            <a:solidFill>
              <a:schemeClr val="accent4"/>
            </a:solidFill>
            <a:prstDash val="solid"/>
          </a:ln>
        </p:spPr>
      </p:sp>
      <p:sp>
        <p:nvSpPr>
          <p:cNvPr id="34" name="Text 31"/>
          <p:cNvSpPr txBox="1"/>
          <p:nvPr/>
        </p:nvSpPr>
        <p:spPr>
          <a:xfrm>
            <a:off x="8156448" y="4901184"/>
            <a:ext cx="338328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EXAMPLE</a:t>
            </a:r>
            <a:endParaRPr lang="en-US" sz="1100" dirty="0"/>
          </a:p>
        </p:txBody>
      </p:sp>
      <p:sp>
        <p:nvSpPr>
          <p:cNvPr id="35" name="Text 32"/>
          <p:cNvSpPr txBox="1"/>
          <p:nvPr/>
        </p:nvSpPr>
        <p:spPr>
          <a:xfrm>
            <a:off x="8156448" y="5193792"/>
            <a:ext cx="3383280" cy="1005840"/>
          </a:xfrm>
          <a:prstGeom prst="rect">
            <a:avLst/>
          </a:prstGeom>
          <a:noFill/>
          <a:ln/>
        </p:spPr>
        <p:txBody>
          <a:bodyPr wrap="square" lIns="0" tIns="0" rIns="0" bIns="0" rtlCol="0" anchor="t"/>
          <a:lstStyle/>
          <a:p>
            <a:pPr indent="0" marL="0">
              <a:buNone/>
            </a:pPr>
            <a:r>
              <a:rPr lang="en-US" sz="1300" i="1" dirty="0">
                <a:solidFill>
                  <a:schemeClr val="tx2"/>
                </a:solidFill>
              </a:rPr>
              <a:t>“To build a legacy of wealth and purpose that empowers future generations to thrive.”</a:t>
            </a:r>
            <a:endParaRPr lang="en-US" sz="13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548640" y="1783080"/>
            <a:ext cx="3566160" cy="1097280"/>
          </a:xfrm>
          <a:prstGeom prst="rect">
            <a:avLst/>
          </a:prstGeom>
          <a:noFill/>
          <a:ln/>
        </p:spPr>
        <p:txBody>
          <a:bodyPr wrap="square" lIns="0" tIns="0" rIns="0" bIns="0" rtlCol="0" anchor="b"/>
          <a:lstStyle/>
          <a:p>
            <a:pPr algn="l" indent="0" marL="0">
              <a:buNone/>
            </a:pPr>
            <a:r>
              <a:rPr lang="en-US" sz="4000" b="1" dirty="0">
                <a:solidFill>
                  <a:schemeClr val="bg1"/>
                </a:solidFill>
              </a:rPr>
              <a:t>Core Values</a:t>
            </a:r>
            <a:endParaRPr lang="en-US" sz="4000" dirty="0"/>
          </a:p>
        </p:txBody>
      </p:sp>
      <p:sp>
        <p:nvSpPr>
          <p:cNvPr id="3" name="Text 1"/>
          <p:cNvSpPr/>
          <p:nvPr>
            <p:ph idx="102" type="body" hasCustomPrompt="1"/>
          </p:nvPr>
        </p:nvSpPr>
        <p:spPr>
          <a:xfrm>
            <a:off x="548640" y="2880360"/>
            <a:ext cx="3566160" cy="457200"/>
          </a:xfrm>
          <a:prstGeom prst="rect">
            <a:avLst/>
          </a:prstGeom>
          <a:noFill/>
          <a:ln/>
        </p:spPr>
        <p:txBody>
          <a:bodyPr wrap="square" lIns="0" tIns="0" rIns="0" bIns="0" rtlCol="0" anchor="t"/>
          <a:lstStyle/>
          <a:p>
            <a:pPr algn="l" indent="0" marL="0">
              <a:buNone/>
            </a:pPr>
            <a:r>
              <a:rPr lang="en-US" sz="2000" i="1" dirty="0">
                <a:solidFill>
                  <a:schemeClr val="accent5"/>
                </a:solidFill>
              </a:rPr>
              <a:t>How you operate</a:t>
            </a:r>
            <a:endParaRPr lang="en-US" sz="2000" dirty="0"/>
          </a:p>
        </p:txBody>
      </p:sp>
      <p:sp>
        <p:nvSpPr>
          <p:cNvPr id="4" name="Text 2"/>
          <p:cNvSpPr txBox="1"/>
          <p:nvPr/>
        </p:nvSpPr>
        <p:spPr>
          <a:xfrm>
            <a:off x="548640" y="320040"/>
            <a:ext cx="2743200" cy="1051560"/>
          </a:xfrm>
          <a:prstGeom prst="rect">
            <a:avLst/>
          </a:prstGeom>
          <a:noFill/>
          <a:ln/>
        </p:spPr>
        <p:txBody>
          <a:bodyPr wrap="square" lIns="0" tIns="0" rIns="0" bIns="0" rtlCol="0" anchor="b"/>
          <a:lstStyle/>
          <a:p>
            <a:pPr indent="0" marL="0">
              <a:buNone/>
            </a:pPr>
            <a:r>
              <a:rPr lang="en-US" sz="8000" b="1" dirty="0">
                <a:solidFill>
                  <a:schemeClr val="accent1"/>
                </a:solidFill>
                <a:latin typeface="+mj-lt" pitchFamily="34" charset="0"/>
                <a:ea typeface="+mj-lt" pitchFamily="34" charset="-122"/>
                <a:cs typeface="+mj-lt" pitchFamily="34" charset="-120"/>
              </a:rPr>
              <a:t>04</a:t>
            </a:r>
            <a:endParaRPr lang="en-US" sz="8000" dirty="0"/>
          </a:p>
        </p:txBody>
      </p:sp>
      <p:sp>
        <p:nvSpPr>
          <p:cNvPr id="5" name="Text 3"/>
          <p:cNvSpPr txBox="1"/>
          <p:nvPr/>
        </p:nvSpPr>
        <p:spPr>
          <a:xfrm>
            <a:off x="548640" y="1444752"/>
            <a:ext cx="3566160" cy="274320"/>
          </a:xfrm>
          <a:prstGeom prst="rect">
            <a:avLst/>
          </a:prstGeom>
          <a:noFill/>
          <a:ln/>
        </p:spPr>
        <p:txBody>
          <a:bodyPr wrap="square" lIns="0" tIns="0" rIns="0" bIns="0" rtlCol="0" anchor="t"/>
          <a:lstStyle/>
          <a:p>
            <a:pPr indent="0" marL="0">
              <a:buNone/>
            </a:pPr>
            <a:r>
              <a:rPr lang="en-US" sz="1200" b="1" spc="300" kern="0" dirty="0">
                <a:solidFill>
                  <a:schemeClr val="accent5"/>
                </a:solidFill>
              </a:rPr>
              <a:t>WORKSHOP 04  ·  CULTURE</a:t>
            </a:r>
            <a:endParaRPr lang="en-US" sz="1200" dirty="0"/>
          </a:p>
        </p:txBody>
      </p:sp>
      <p:sp>
        <p:nvSpPr>
          <p:cNvPr id="6" name="Text 4"/>
          <p:cNvSpPr txBox="1"/>
          <p:nvPr/>
        </p:nvSpPr>
        <p:spPr>
          <a:xfrm>
            <a:off x="548640" y="3474720"/>
            <a:ext cx="3566160" cy="914400"/>
          </a:xfrm>
          <a:prstGeom prst="rect">
            <a:avLst/>
          </a:prstGeom>
          <a:noFill/>
          <a:ln/>
        </p:spPr>
        <p:txBody>
          <a:bodyPr wrap="square" lIns="0" tIns="0" rIns="0" bIns="0" rtlCol="0" anchor="t"/>
          <a:lstStyle/>
          <a:p>
            <a:pPr indent="0" marL="0">
              <a:buNone/>
            </a:pPr>
            <a:r>
              <a:rPr lang="en-US" sz="1400" dirty="0">
                <a:solidFill>
                  <a:schemeClr val="bg2"/>
                </a:solidFill>
              </a:rPr>
              <a:t>The principles and behaviours that guide decisions, actions and culture: your moral compass.</a:t>
            </a:r>
            <a:endParaRPr lang="en-US" sz="1400" dirty="0"/>
          </a:p>
        </p:txBody>
      </p:sp>
      <p:sp>
        <p:nvSpPr>
          <p:cNvPr id="7" name="Text 5"/>
          <p:cNvSpPr txBox="1"/>
          <p:nvPr/>
        </p:nvSpPr>
        <p:spPr>
          <a:xfrm>
            <a:off x="548640" y="4526280"/>
            <a:ext cx="35661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YOU'LL LEAVE WITH</a:t>
            </a:r>
            <a:endParaRPr lang="en-US" sz="1100" dirty="0"/>
          </a:p>
        </p:txBody>
      </p:sp>
      <p:sp>
        <p:nvSpPr>
          <p:cNvPr id="8" name="Text 6"/>
          <p:cNvSpPr txBox="1"/>
          <p:nvPr/>
        </p:nvSpPr>
        <p:spPr>
          <a:xfrm>
            <a:off x="548640" y="4828032"/>
            <a:ext cx="3566160" cy="1280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3–5 values with clear descriptions</a:t>
            </a:r>
            <a:endParaRPr lang="en-US" sz="1400" dirty="0"/>
          </a:p>
          <a:p>
            <a:pPr marL="342900" indent="-342900">
              <a:spcAft>
                <a:spcPts val="600"/>
              </a:spcAft>
              <a:buSzPct val="100000"/>
              <a:buChar char="•"/>
            </a:pPr>
            <a:r>
              <a:rPr lang="en-US" sz="1400" dirty="0">
                <a:solidFill>
                  <a:schemeClr val="bg1"/>
                </a:solidFill>
              </a:rPr>
              <a:t>Shared behavioural expectations</a:t>
            </a:r>
            <a:endParaRPr lang="en-US" sz="1400" dirty="0"/>
          </a:p>
          <a:p>
            <a:pPr marL="342900" indent="-342900">
              <a:spcAft>
                <a:spcPts val="600"/>
              </a:spcAft>
              <a:buSzPct val="100000"/>
              <a:buChar char="•"/>
            </a:pPr>
            <a:r>
              <a:rPr lang="en-US" sz="1400" dirty="0">
                <a:solidFill>
                  <a:schemeClr val="bg1"/>
                </a:solidFill>
              </a:rPr>
              <a:t>A frame for decisions and hiring</a:t>
            </a:r>
            <a:endParaRPr lang="en-US" sz="1400" dirty="0"/>
          </a:p>
        </p:txBody>
      </p:sp>
      <p:sp>
        <p:nvSpPr>
          <p:cNvPr id="9" name="Text 7"/>
          <p:cNvSpPr txBox="1"/>
          <p:nvPr/>
        </p:nvSpPr>
        <p:spPr>
          <a:xfrm>
            <a:off x="548640" y="6263640"/>
            <a:ext cx="3566160" cy="274320"/>
          </a:xfrm>
          <a:prstGeom prst="rect">
            <a:avLst/>
          </a:prstGeom>
          <a:noFill/>
          <a:ln/>
        </p:spPr>
        <p:txBody>
          <a:bodyPr wrap="square" lIns="0" tIns="0" rIns="0" bIns="0" rtlCol="0" anchor="t"/>
          <a:lstStyle/>
          <a:p>
            <a:pPr indent="0" marL="0">
              <a:buNone/>
            </a:pPr>
            <a:r>
              <a:rPr lang="en-US" sz="1200" i="1" dirty="0">
                <a:solidFill>
                  <a:schemeClr val="accent5"/>
                </a:solidFill>
              </a:rPr>
              <a:t>1–2 hours  ·  full, uninterrupted focus</a:t>
            </a:r>
            <a:endParaRPr lang="en-US" sz="1200" dirty="0"/>
          </a:p>
        </p:txBody>
      </p:sp>
      <p:sp>
        <p:nvSpPr>
          <p:cNvPr id="10" name="Text 8"/>
          <p:cNvSpPr txBox="1"/>
          <p:nvPr/>
        </p:nvSpPr>
        <p:spPr>
          <a:xfrm>
            <a:off x="4937760" y="50292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KEY QUESTIONS</a:t>
            </a:r>
            <a:endParaRPr lang="en-US" sz="1100" dirty="0"/>
          </a:p>
        </p:txBody>
      </p:sp>
      <p:sp>
        <p:nvSpPr>
          <p:cNvPr id="11" name="Text 9"/>
          <p:cNvSpPr txBox="1"/>
          <p:nvPr/>
        </p:nvSpPr>
        <p:spPr>
          <a:xfrm>
            <a:off x="4937760" y="8686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1</a:t>
            </a:r>
            <a:endParaRPr lang="en-US" sz="1800" dirty="0"/>
          </a:p>
        </p:txBody>
      </p:sp>
      <p:sp>
        <p:nvSpPr>
          <p:cNvPr id="12" name="Text 10"/>
          <p:cNvSpPr txBox="1"/>
          <p:nvPr/>
        </p:nvSpPr>
        <p:spPr>
          <a:xfrm>
            <a:off x="5394960" y="88696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behaviours define us at our best?</a:t>
            </a:r>
            <a:endParaRPr lang="en-US" sz="1600" dirty="0"/>
          </a:p>
        </p:txBody>
      </p:sp>
      <p:sp>
        <p:nvSpPr>
          <p:cNvPr id="13" name="Text 11"/>
          <p:cNvSpPr txBox="1"/>
          <p:nvPr/>
        </p:nvSpPr>
        <p:spPr>
          <a:xfrm>
            <a:off x="4937760" y="164592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2</a:t>
            </a:r>
            <a:endParaRPr lang="en-US" sz="1800" dirty="0"/>
          </a:p>
        </p:txBody>
      </p:sp>
      <p:sp>
        <p:nvSpPr>
          <p:cNvPr id="14" name="Text 12"/>
          <p:cNvSpPr txBox="1"/>
          <p:nvPr/>
        </p:nvSpPr>
        <p:spPr>
          <a:xfrm>
            <a:off x="5394960" y="166420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values guide how we work and treat others?</a:t>
            </a:r>
            <a:endParaRPr lang="en-US" sz="1600" dirty="0"/>
          </a:p>
        </p:txBody>
      </p:sp>
      <p:sp>
        <p:nvSpPr>
          <p:cNvPr id="15" name="Text 13"/>
          <p:cNvSpPr txBox="1"/>
          <p:nvPr/>
        </p:nvSpPr>
        <p:spPr>
          <a:xfrm>
            <a:off x="4937760" y="242316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3</a:t>
            </a:r>
            <a:endParaRPr lang="en-US" sz="1800" dirty="0"/>
          </a:p>
        </p:txBody>
      </p:sp>
      <p:sp>
        <p:nvSpPr>
          <p:cNvPr id="16" name="Text 14"/>
          <p:cNvSpPr txBox="1"/>
          <p:nvPr/>
        </p:nvSpPr>
        <p:spPr>
          <a:xfrm>
            <a:off x="5394960" y="244144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principles are non-negotiable for our success?</a:t>
            </a:r>
            <a:endParaRPr lang="en-US" sz="1600" dirty="0"/>
          </a:p>
        </p:txBody>
      </p:sp>
      <p:sp>
        <p:nvSpPr>
          <p:cNvPr id="17" name="Text 15"/>
          <p:cNvSpPr txBox="1"/>
          <p:nvPr/>
        </p:nvSpPr>
        <p:spPr>
          <a:xfrm>
            <a:off x="4937760" y="320040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4</a:t>
            </a:r>
            <a:endParaRPr lang="en-US" sz="1800" dirty="0"/>
          </a:p>
        </p:txBody>
      </p:sp>
      <p:sp>
        <p:nvSpPr>
          <p:cNvPr id="18" name="Text 16"/>
          <p:cNvSpPr txBox="1"/>
          <p:nvPr/>
        </p:nvSpPr>
        <p:spPr>
          <a:xfrm>
            <a:off x="5394960" y="321868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values do we want to pass to future generations?</a:t>
            </a:r>
            <a:endParaRPr lang="en-US" sz="1600" dirty="0"/>
          </a:p>
        </p:txBody>
      </p:sp>
      <p:sp>
        <p:nvSpPr>
          <p:cNvPr id="19" name="Text 17"/>
          <p:cNvSpPr txBox="1"/>
          <p:nvPr/>
        </p:nvSpPr>
        <p:spPr>
          <a:xfrm>
            <a:off x="4937760" y="443484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SESSION FLOW</a:t>
            </a:r>
            <a:endParaRPr lang="en-US" sz="1100" dirty="0"/>
          </a:p>
        </p:txBody>
      </p:sp>
      <p:sp>
        <p:nvSpPr>
          <p:cNvPr id="20" name="Step 1"/>
          <p:cNvSpPr/>
          <p:nvPr/>
        </p:nvSpPr>
        <p:spPr>
          <a:xfrm>
            <a:off x="4937760" y="4754880"/>
            <a:ext cx="1249070" cy="1051560"/>
          </a:xfrm>
          <a:prstGeom prst="roundRect">
            <a:avLst>
              <a:gd name="adj" fmla="val 5217"/>
            </a:avLst>
          </a:prstGeom>
          <a:solidFill>
            <a:schemeClr val="bg1"/>
          </a:solidFill>
          <a:ln w="9525">
            <a:solidFill>
              <a:schemeClr val="accent4"/>
            </a:solidFill>
            <a:prstDash val="solid"/>
          </a:ln>
        </p:spPr>
      </p:sp>
      <p:sp>
        <p:nvSpPr>
          <p:cNvPr id="21" name="Text 19"/>
          <p:cNvSpPr txBox="1"/>
          <p:nvPr/>
        </p:nvSpPr>
        <p:spPr>
          <a:xfrm>
            <a:off x="5047488"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1</a:t>
            </a:r>
            <a:endParaRPr lang="en-US" sz="1000" dirty="0"/>
          </a:p>
        </p:txBody>
      </p:sp>
      <p:sp>
        <p:nvSpPr>
          <p:cNvPr id="22" name="Text 20"/>
          <p:cNvSpPr txBox="1"/>
          <p:nvPr/>
        </p:nvSpPr>
        <p:spPr>
          <a:xfrm>
            <a:off x="5047488"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Brainstorm</a:t>
            </a:r>
            <a:endParaRPr lang="en-US" sz="1400" dirty="0"/>
          </a:p>
        </p:txBody>
      </p:sp>
      <p:sp>
        <p:nvSpPr>
          <p:cNvPr id="23" name="Text 21"/>
          <p:cNvSpPr txBox="1"/>
          <p:nvPr/>
        </p:nvSpPr>
        <p:spPr>
          <a:xfrm>
            <a:off x="5047488"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24" name="Step 2"/>
          <p:cNvSpPr/>
          <p:nvPr/>
        </p:nvSpPr>
        <p:spPr>
          <a:xfrm>
            <a:off x="6323990" y="4754880"/>
            <a:ext cx="1249070" cy="1051560"/>
          </a:xfrm>
          <a:prstGeom prst="roundRect">
            <a:avLst>
              <a:gd name="adj" fmla="val 5217"/>
            </a:avLst>
          </a:prstGeom>
          <a:solidFill>
            <a:schemeClr val="bg1"/>
          </a:solidFill>
          <a:ln w="9525">
            <a:solidFill>
              <a:schemeClr val="accent4"/>
            </a:solidFill>
            <a:prstDash val="solid"/>
          </a:ln>
        </p:spPr>
      </p:sp>
      <p:sp>
        <p:nvSpPr>
          <p:cNvPr id="25" name="Text 23"/>
          <p:cNvSpPr txBox="1"/>
          <p:nvPr/>
        </p:nvSpPr>
        <p:spPr>
          <a:xfrm>
            <a:off x="6433718"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2</a:t>
            </a:r>
            <a:endParaRPr lang="en-US" sz="1000" dirty="0"/>
          </a:p>
        </p:txBody>
      </p:sp>
      <p:sp>
        <p:nvSpPr>
          <p:cNvPr id="26" name="Text 24"/>
          <p:cNvSpPr txBox="1"/>
          <p:nvPr/>
        </p:nvSpPr>
        <p:spPr>
          <a:xfrm>
            <a:off x="6433718"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Cluster</a:t>
            </a:r>
            <a:endParaRPr lang="en-US" sz="1400" dirty="0"/>
          </a:p>
        </p:txBody>
      </p:sp>
      <p:sp>
        <p:nvSpPr>
          <p:cNvPr id="27" name="Text 25"/>
          <p:cNvSpPr txBox="1"/>
          <p:nvPr/>
        </p:nvSpPr>
        <p:spPr>
          <a:xfrm>
            <a:off x="6433718"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28" name="Step 3"/>
          <p:cNvSpPr/>
          <p:nvPr/>
        </p:nvSpPr>
        <p:spPr>
          <a:xfrm>
            <a:off x="7710221" y="4754880"/>
            <a:ext cx="1249070" cy="1051560"/>
          </a:xfrm>
          <a:prstGeom prst="roundRect">
            <a:avLst>
              <a:gd name="adj" fmla="val 5217"/>
            </a:avLst>
          </a:prstGeom>
          <a:solidFill>
            <a:schemeClr val="bg1"/>
          </a:solidFill>
          <a:ln w="9525">
            <a:solidFill>
              <a:schemeClr val="accent4"/>
            </a:solidFill>
            <a:prstDash val="solid"/>
          </a:ln>
        </p:spPr>
      </p:sp>
      <p:sp>
        <p:nvSpPr>
          <p:cNvPr id="29" name="Text 27"/>
          <p:cNvSpPr txBox="1"/>
          <p:nvPr/>
        </p:nvSpPr>
        <p:spPr>
          <a:xfrm>
            <a:off x="7819949"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3</a:t>
            </a:r>
            <a:endParaRPr lang="en-US" sz="1000" dirty="0"/>
          </a:p>
        </p:txBody>
      </p:sp>
      <p:sp>
        <p:nvSpPr>
          <p:cNvPr id="30" name="Text 28"/>
          <p:cNvSpPr txBox="1"/>
          <p:nvPr/>
        </p:nvSpPr>
        <p:spPr>
          <a:xfrm>
            <a:off x="7819949"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Discuss</a:t>
            </a:r>
            <a:endParaRPr lang="en-US" sz="1400" dirty="0"/>
          </a:p>
        </p:txBody>
      </p:sp>
      <p:sp>
        <p:nvSpPr>
          <p:cNvPr id="31" name="Text 29"/>
          <p:cNvSpPr txBox="1"/>
          <p:nvPr/>
        </p:nvSpPr>
        <p:spPr>
          <a:xfrm>
            <a:off x="7819949"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32" name="Step 4"/>
          <p:cNvSpPr/>
          <p:nvPr/>
        </p:nvSpPr>
        <p:spPr>
          <a:xfrm>
            <a:off x="9096451" y="4754880"/>
            <a:ext cx="1249070" cy="1051560"/>
          </a:xfrm>
          <a:prstGeom prst="roundRect">
            <a:avLst>
              <a:gd name="adj" fmla="val 5217"/>
            </a:avLst>
          </a:prstGeom>
          <a:solidFill>
            <a:schemeClr val="bg1"/>
          </a:solidFill>
          <a:ln w="9525">
            <a:solidFill>
              <a:schemeClr val="accent4"/>
            </a:solidFill>
            <a:prstDash val="solid"/>
          </a:ln>
        </p:spPr>
      </p:sp>
      <p:sp>
        <p:nvSpPr>
          <p:cNvPr id="33" name="Text 31"/>
          <p:cNvSpPr txBox="1"/>
          <p:nvPr/>
        </p:nvSpPr>
        <p:spPr>
          <a:xfrm>
            <a:off x="9206179"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4</a:t>
            </a:r>
            <a:endParaRPr lang="en-US" sz="1000" dirty="0"/>
          </a:p>
        </p:txBody>
      </p:sp>
      <p:sp>
        <p:nvSpPr>
          <p:cNvPr id="34" name="Text 32"/>
          <p:cNvSpPr txBox="1"/>
          <p:nvPr/>
        </p:nvSpPr>
        <p:spPr>
          <a:xfrm>
            <a:off x="9206179"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Prioritise</a:t>
            </a:r>
            <a:endParaRPr lang="en-US" sz="1400" dirty="0"/>
          </a:p>
        </p:txBody>
      </p:sp>
      <p:sp>
        <p:nvSpPr>
          <p:cNvPr id="35" name="Text 33"/>
          <p:cNvSpPr txBox="1"/>
          <p:nvPr/>
        </p:nvSpPr>
        <p:spPr>
          <a:xfrm>
            <a:off x="9206179"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36" name="Step 5"/>
          <p:cNvSpPr/>
          <p:nvPr/>
        </p:nvSpPr>
        <p:spPr>
          <a:xfrm>
            <a:off x="10482682" y="4754880"/>
            <a:ext cx="1249070" cy="1051560"/>
          </a:xfrm>
          <a:prstGeom prst="roundRect">
            <a:avLst>
              <a:gd name="adj" fmla="val 5217"/>
            </a:avLst>
          </a:prstGeom>
          <a:solidFill>
            <a:schemeClr val="bg1"/>
          </a:solidFill>
          <a:ln w="9525">
            <a:solidFill>
              <a:schemeClr val="accent4"/>
            </a:solidFill>
            <a:prstDash val="solid"/>
          </a:ln>
        </p:spPr>
      </p:sp>
      <p:sp>
        <p:nvSpPr>
          <p:cNvPr id="37" name="Text 35"/>
          <p:cNvSpPr txBox="1"/>
          <p:nvPr/>
        </p:nvSpPr>
        <p:spPr>
          <a:xfrm>
            <a:off x="10592410" y="4864608"/>
            <a:ext cx="1029614"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5</a:t>
            </a:r>
            <a:endParaRPr lang="en-US" sz="1000" dirty="0"/>
          </a:p>
        </p:txBody>
      </p:sp>
      <p:sp>
        <p:nvSpPr>
          <p:cNvPr id="38" name="Text 36"/>
          <p:cNvSpPr txBox="1"/>
          <p:nvPr/>
        </p:nvSpPr>
        <p:spPr>
          <a:xfrm>
            <a:off x="10592410" y="5084064"/>
            <a:ext cx="1029614" cy="457200"/>
          </a:xfrm>
          <a:prstGeom prst="rect">
            <a:avLst/>
          </a:prstGeom>
          <a:noFill/>
          <a:ln/>
        </p:spPr>
        <p:txBody>
          <a:bodyPr wrap="square" lIns="0" tIns="0" rIns="0" bIns="0" rtlCol="0" anchor="t"/>
          <a:lstStyle/>
          <a:p>
            <a:pPr indent="0" marL="0">
              <a:buNone/>
            </a:pPr>
            <a:r>
              <a:rPr lang="en-US" sz="1400" b="1" dirty="0">
                <a:solidFill>
                  <a:schemeClr val="tx1"/>
                </a:solidFill>
              </a:rPr>
              <a:t>Reality test</a:t>
            </a:r>
            <a:endParaRPr lang="en-US" sz="1400" dirty="0"/>
          </a:p>
        </p:txBody>
      </p:sp>
      <p:sp>
        <p:nvSpPr>
          <p:cNvPr id="39" name="Text 37"/>
          <p:cNvSpPr txBox="1"/>
          <p:nvPr/>
        </p:nvSpPr>
        <p:spPr>
          <a:xfrm>
            <a:off x="10592410" y="5522976"/>
            <a:ext cx="1029614"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40" name="Text 38"/>
          <p:cNvSpPr txBox="1"/>
          <p:nvPr/>
        </p:nvSpPr>
        <p:spPr>
          <a:xfrm>
            <a:off x="4937760" y="5943600"/>
            <a:ext cx="6793992" cy="365760"/>
          </a:xfrm>
          <a:prstGeom prst="rect">
            <a:avLst/>
          </a:prstGeom>
          <a:noFill/>
          <a:ln/>
        </p:spPr>
        <p:txBody>
          <a:bodyPr wrap="square" lIns="0" tIns="0" rIns="0" bIns="0" rtlCol="0" anchor="t"/>
          <a:lstStyle/>
          <a:p>
            <a:pPr indent="0" marL="0">
              <a:buNone/>
            </a:pPr>
            <a:r>
              <a:rPr lang="en-US" sz="1200" i="1" dirty="0">
                <a:solidFill>
                  <a:schemeClr val="accent6"/>
                </a:solidFill>
              </a:rPr>
              <a:t>Prep: review Purpose, Mission and Vision; reflect on the family's existing values and behaviours.</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Brainstorm, cluster and vote</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4</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CULTURE</a:t>
            </a:r>
            <a:endParaRPr lang="en-US" sz="1100" dirty="0"/>
          </a:p>
        </p:txBody>
      </p:sp>
      <p:sp>
        <p:nvSpPr>
          <p:cNvPr id="8" name="Write area: Word bank — for inspiration"/>
          <p:cNvSpPr/>
          <p:nvPr/>
        </p:nvSpPr>
        <p:spPr>
          <a:xfrm>
            <a:off x="457200" y="1280160"/>
            <a:ext cx="3383280" cy="4983480"/>
          </a:xfrm>
          <a:prstGeom prst="roundRect">
            <a:avLst>
              <a:gd name="adj" fmla="val 1622"/>
            </a:avLst>
          </a:prstGeom>
          <a:solidFill>
            <a:schemeClr val="bg1"/>
          </a:solidFill>
          <a:ln w="12700">
            <a:solidFill>
              <a:schemeClr val="accent3"/>
            </a:solidFill>
            <a:prstDash val="dash"/>
          </a:ln>
        </p:spPr>
      </p:sp>
      <p:sp>
        <p:nvSpPr>
          <p:cNvPr id="9" name="Text 6"/>
          <p:cNvSpPr txBox="1"/>
          <p:nvPr/>
        </p:nvSpPr>
        <p:spPr>
          <a:xfrm>
            <a:off x="621792" y="1426464"/>
            <a:ext cx="3054096" cy="228600"/>
          </a:xfrm>
          <a:prstGeom prst="rect">
            <a:avLst/>
          </a:prstGeom>
          <a:noFill/>
          <a:ln/>
        </p:spPr>
        <p:txBody>
          <a:bodyPr wrap="square" lIns="0" tIns="0" rIns="0" bIns="0" rtlCol="0" anchor="t"/>
          <a:lstStyle/>
          <a:p>
            <a:pPr indent="0" marL="0">
              <a:buNone/>
            </a:pPr>
            <a:r>
              <a:rPr lang="en-US" sz="1100" b="1" spc="150" kern="0" dirty="0">
                <a:solidFill>
                  <a:schemeClr val="tx2"/>
                </a:solidFill>
              </a:rPr>
              <a:t>WORD BANK — FOR INSPIRATION</a:t>
            </a:r>
            <a:endParaRPr lang="en-US" sz="1100" dirty="0"/>
          </a:p>
        </p:txBody>
      </p:sp>
      <p:sp>
        <p:nvSpPr>
          <p:cNvPr id="10" name="Shape 7"/>
          <p:cNvSpPr/>
          <p:nvPr/>
        </p:nvSpPr>
        <p:spPr>
          <a:xfrm>
            <a:off x="640080" y="1719072"/>
            <a:ext cx="1426464" cy="347472"/>
          </a:xfrm>
          <a:prstGeom prst="roundRect">
            <a:avLst>
              <a:gd name="adj" fmla="val 50000"/>
            </a:avLst>
          </a:prstGeom>
          <a:solidFill>
            <a:schemeClr val="bg2"/>
          </a:solidFill>
          <a:ln w="12700">
            <a:solidFill>
              <a:schemeClr val="bg2"/>
            </a:solidFill>
            <a:prstDash val="solid"/>
          </a:ln>
        </p:spPr>
      </p:sp>
      <p:sp>
        <p:nvSpPr>
          <p:cNvPr id="11" name="Text 8"/>
          <p:cNvSpPr txBox="1"/>
          <p:nvPr/>
        </p:nvSpPr>
        <p:spPr>
          <a:xfrm>
            <a:off x="640080" y="17190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Integrity</a:t>
            </a:r>
            <a:endParaRPr lang="en-US" sz="1200" dirty="0"/>
          </a:p>
        </p:txBody>
      </p:sp>
      <p:sp>
        <p:nvSpPr>
          <p:cNvPr id="12" name="Shape 9"/>
          <p:cNvSpPr/>
          <p:nvPr/>
        </p:nvSpPr>
        <p:spPr>
          <a:xfrm>
            <a:off x="2176272" y="1719072"/>
            <a:ext cx="1426464" cy="347472"/>
          </a:xfrm>
          <a:prstGeom prst="roundRect">
            <a:avLst>
              <a:gd name="adj" fmla="val 50000"/>
            </a:avLst>
          </a:prstGeom>
          <a:solidFill>
            <a:schemeClr val="bg2"/>
          </a:solidFill>
          <a:ln w="12700">
            <a:solidFill>
              <a:schemeClr val="bg2"/>
            </a:solidFill>
            <a:prstDash val="solid"/>
          </a:ln>
        </p:spPr>
      </p:sp>
      <p:sp>
        <p:nvSpPr>
          <p:cNvPr id="13" name="Text 10"/>
          <p:cNvSpPr txBox="1"/>
          <p:nvPr/>
        </p:nvSpPr>
        <p:spPr>
          <a:xfrm>
            <a:off x="2176272" y="17190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Stewardship</a:t>
            </a:r>
            <a:endParaRPr lang="en-US" sz="1200" dirty="0"/>
          </a:p>
        </p:txBody>
      </p:sp>
      <p:sp>
        <p:nvSpPr>
          <p:cNvPr id="14" name="Shape 11"/>
          <p:cNvSpPr/>
          <p:nvPr/>
        </p:nvSpPr>
        <p:spPr>
          <a:xfrm>
            <a:off x="640080" y="2176272"/>
            <a:ext cx="1426464" cy="347472"/>
          </a:xfrm>
          <a:prstGeom prst="roundRect">
            <a:avLst>
              <a:gd name="adj" fmla="val 50000"/>
            </a:avLst>
          </a:prstGeom>
          <a:solidFill>
            <a:schemeClr val="bg2"/>
          </a:solidFill>
          <a:ln w="12700">
            <a:solidFill>
              <a:schemeClr val="bg2"/>
            </a:solidFill>
            <a:prstDash val="solid"/>
          </a:ln>
        </p:spPr>
      </p:sp>
      <p:sp>
        <p:nvSpPr>
          <p:cNvPr id="15" name="Text 12"/>
          <p:cNvSpPr txBox="1"/>
          <p:nvPr/>
        </p:nvSpPr>
        <p:spPr>
          <a:xfrm>
            <a:off x="640080" y="21762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Transparency</a:t>
            </a:r>
            <a:endParaRPr lang="en-US" sz="1200" dirty="0"/>
          </a:p>
        </p:txBody>
      </p:sp>
      <p:sp>
        <p:nvSpPr>
          <p:cNvPr id="16" name="Shape 13"/>
          <p:cNvSpPr/>
          <p:nvPr/>
        </p:nvSpPr>
        <p:spPr>
          <a:xfrm>
            <a:off x="2176272" y="2176272"/>
            <a:ext cx="1426464" cy="347472"/>
          </a:xfrm>
          <a:prstGeom prst="roundRect">
            <a:avLst>
              <a:gd name="adj" fmla="val 50000"/>
            </a:avLst>
          </a:prstGeom>
          <a:solidFill>
            <a:schemeClr val="bg2"/>
          </a:solidFill>
          <a:ln w="12700">
            <a:solidFill>
              <a:schemeClr val="bg2"/>
            </a:solidFill>
            <a:prstDash val="solid"/>
          </a:ln>
        </p:spPr>
      </p:sp>
      <p:sp>
        <p:nvSpPr>
          <p:cNvPr id="17" name="Text 14"/>
          <p:cNvSpPr txBox="1"/>
          <p:nvPr/>
        </p:nvSpPr>
        <p:spPr>
          <a:xfrm>
            <a:off x="2176272" y="21762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Accountability</a:t>
            </a:r>
            <a:endParaRPr lang="en-US" sz="1200" dirty="0"/>
          </a:p>
        </p:txBody>
      </p:sp>
      <p:sp>
        <p:nvSpPr>
          <p:cNvPr id="18" name="Shape 15"/>
          <p:cNvSpPr/>
          <p:nvPr/>
        </p:nvSpPr>
        <p:spPr>
          <a:xfrm>
            <a:off x="640080" y="2633472"/>
            <a:ext cx="1426464" cy="347472"/>
          </a:xfrm>
          <a:prstGeom prst="roundRect">
            <a:avLst>
              <a:gd name="adj" fmla="val 50000"/>
            </a:avLst>
          </a:prstGeom>
          <a:solidFill>
            <a:schemeClr val="bg2"/>
          </a:solidFill>
          <a:ln w="12700">
            <a:solidFill>
              <a:schemeClr val="bg2"/>
            </a:solidFill>
            <a:prstDash val="solid"/>
          </a:ln>
        </p:spPr>
      </p:sp>
      <p:sp>
        <p:nvSpPr>
          <p:cNvPr id="19" name="Text 16"/>
          <p:cNvSpPr txBox="1"/>
          <p:nvPr/>
        </p:nvSpPr>
        <p:spPr>
          <a:xfrm>
            <a:off x="640080" y="26334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Long-term thinking</a:t>
            </a:r>
            <a:endParaRPr lang="en-US" sz="1200" dirty="0"/>
          </a:p>
        </p:txBody>
      </p:sp>
      <p:sp>
        <p:nvSpPr>
          <p:cNvPr id="20" name="Shape 17"/>
          <p:cNvSpPr/>
          <p:nvPr/>
        </p:nvSpPr>
        <p:spPr>
          <a:xfrm>
            <a:off x="2176272" y="2633472"/>
            <a:ext cx="1426464" cy="347472"/>
          </a:xfrm>
          <a:prstGeom prst="roundRect">
            <a:avLst>
              <a:gd name="adj" fmla="val 50000"/>
            </a:avLst>
          </a:prstGeom>
          <a:solidFill>
            <a:schemeClr val="bg2"/>
          </a:solidFill>
          <a:ln w="12700">
            <a:solidFill>
              <a:schemeClr val="bg2"/>
            </a:solidFill>
            <a:prstDash val="solid"/>
          </a:ln>
        </p:spPr>
      </p:sp>
      <p:sp>
        <p:nvSpPr>
          <p:cNvPr id="21" name="Text 18"/>
          <p:cNvSpPr txBox="1"/>
          <p:nvPr/>
        </p:nvSpPr>
        <p:spPr>
          <a:xfrm>
            <a:off x="2176272" y="26334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Collaboration</a:t>
            </a:r>
            <a:endParaRPr lang="en-US" sz="1200" dirty="0"/>
          </a:p>
        </p:txBody>
      </p:sp>
      <p:sp>
        <p:nvSpPr>
          <p:cNvPr id="22" name="Shape 19"/>
          <p:cNvSpPr/>
          <p:nvPr/>
        </p:nvSpPr>
        <p:spPr>
          <a:xfrm>
            <a:off x="640080" y="3090672"/>
            <a:ext cx="1426464" cy="347472"/>
          </a:xfrm>
          <a:prstGeom prst="roundRect">
            <a:avLst>
              <a:gd name="adj" fmla="val 50000"/>
            </a:avLst>
          </a:prstGeom>
          <a:solidFill>
            <a:schemeClr val="bg2"/>
          </a:solidFill>
          <a:ln w="12700">
            <a:solidFill>
              <a:schemeClr val="bg2"/>
            </a:solidFill>
            <a:prstDash val="solid"/>
          </a:ln>
        </p:spPr>
      </p:sp>
      <p:sp>
        <p:nvSpPr>
          <p:cNvPr id="23" name="Text 20"/>
          <p:cNvSpPr txBox="1"/>
          <p:nvPr/>
        </p:nvSpPr>
        <p:spPr>
          <a:xfrm>
            <a:off x="640080" y="30906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Excellence</a:t>
            </a:r>
            <a:endParaRPr lang="en-US" sz="1200" dirty="0"/>
          </a:p>
        </p:txBody>
      </p:sp>
      <p:sp>
        <p:nvSpPr>
          <p:cNvPr id="24" name="Shape 21"/>
          <p:cNvSpPr/>
          <p:nvPr/>
        </p:nvSpPr>
        <p:spPr>
          <a:xfrm>
            <a:off x="2176272" y="3090672"/>
            <a:ext cx="1426464" cy="347472"/>
          </a:xfrm>
          <a:prstGeom prst="roundRect">
            <a:avLst>
              <a:gd name="adj" fmla="val 50000"/>
            </a:avLst>
          </a:prstGeom>
          <a:solidFill>
            <a:schemeClr val="bg2"/>
          </a:solidFill>
          <a:ln w="12700">
            <a:solidFill>
              <a:schemeClr val="bg2"/>
            </a:solidFill>
            <a:prstDash val="solid"/>
          </a:ln>
        </p:spPr>
      </p:sp>
      <p:sp>
        <p:nvSpPr>
          <p:cNvPr id="25" name="Text 22"/>
          <p:cNvSpPr txBox="1"/>
          <p:nvPr/>
        </p:nvSpPr>
        <p:spPr>
          <a:xfrm>
            <a:off x="2176272" y="30906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Unity</a:t>
            </a:r>
            <a:endParaRPr lang="en-US" sz="1200" dirty="0"/>
          </a:p>
        </p:txBody>
      </p:sp>
      <p:sp>
        <p:nvSpPr>
          <p:cNvPr id="26" name="Shape 23"/>
          <p:cNvSpPr/>
          <p:nvPr/>
        </p:nvSpPr>
        <p:spPr>
          <a:xfrm>
            <a:off x="640080" y="3547872"/>
            <a:ext cx="1426464" cy="347472"/>
          </a:xfrm>
          <a:prstGeom prst="roundRect">
            <a:avLst>
              <a:gd name="adj" fmla="val 50000"/>
            </a:avLst>
          </a:prstGeom>
          <a:solidFill>
            <a:schemeClr val="bg2"/>
          </a:solidFill>
          <a:ln w="12700">
            <a:solidFill>
              <a:schemeClr val="bg2"/>
            </a:solidFill>
            <a:prstDash val="solid"/>
          </a:ln>
        </p:spPr>
      </p:sp>
      <p:sp>
        <p:nvSpPr>
          <p:cNvPr id="27" name="Text 24"/>
          <p:cNvSpPr txBox="1"/>
          <p:nvPr/>
        </p:nvSpPr>
        <p:spPr>
          <a:xfrm>
            <a:off x="640080" y="35478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Legacy</a:t>
            </a:r>
            <a:endParaRPr lang="en-US" sz="1200" dirty="0"/>
          </a:p>
        </p:txBody>
      </p:sp>
      <p:sp>
        <p:nvSpPr>
          <p:cNvPr id="28" name="Shape 25"/>
          <p:cNvSpPr/>
          <p:nvPr/>
        </p:nvSpPr>
        <p:spPr>
          <a:xfrm>
            <a:off x="2176272" y="3547872"/>
            <a:ext cx="1426464" cy="347472"/>
          </a:xfrm>
          <a:prstGeom prst="roundRect">
            <a:avLst>
              <a:gd name="adj" fmla="val 50000"/>
            </a:avLst>
          </a:prstGeom>
          <a:solidFill>
            <a:schemeClr val="bg2"/>
          </a:solidFill>
          <a:ln w="12700">
            <a:solidFill>
              <a:schemeClr val="bg2"/>
            </a:solidFill>
            <a:prstDash val="solid"/>
          </a:ln>
        </p:spPr>
      </p:sp>
      <p:sp>
        <p:nvSpPr>
          <p:cNvPr id="29" name="Text 26"/>
          <p:cNvSpPr txBox="1"/>
          <p:nvPr/>
        </p:nvSpPr>
        <p:spPr>
          <a:xfrm>
            <a:off x="2176272" y="35478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Heritage</a:t>
            </a:r>
            <a:endParaRPr lang="en-US" sz="1200" dirty="0"/>
          </a:p>
        </p:txBody>
      </p:sp>
      <p:sp>
        <p:nvSpPr>
          <p:cNvPr id="30" name="Shape 27"/>
          <p:cNvSpPr/>
          <p:nvPr/>
        </p:nvSpPr>
        <p:spPr>
          <a:xfrm>
            <a:off x="640080" y="4005072"/>
            <a:ext cx="1426464" cy="347472"/>
          </a:xfrm>
          <a:prstGeom prst="roundRect">
            <a:avLst>
              <a:gd name="adj" fmla="val 50000"/>
            </a:avLst>
          </a:prstGeom>
          <a:solidFill>
            <a:schemeClr val="bg2"/>
          </a:solidFill>
          <a:ln w="12700">
            <a:solidFill>
              <a:schemeClr val="bg2"/>
            </a:solidFill>
            <a:prstDash val="solid"/>
          </a:ln>
        </p:spPr>
      </p:sp>
      <p:sp>
        <p:nvSpPr>
          <p:cNvPr id="31" name="Text 28"/>
          <p:cNvSpPr txBox="1"/>
          <p:nvPr/>
        </p:nvSpPr>
        <p:spPr>
          <a:xfrm>
            <a:off x="640080" y="40050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Grit</a:t>
            </a:r>
            <a:endParaRPr lang="en-US" sz="1200" dirty="0"/>
          </a:p>
        </p:txBody>
      </p:sp>
      <p:sp>
        <p:nvSpPr>
          <p:cNvPr id="32" name="Shape 29"/>
          <p:cNvSpPr/>
          <p:nvPr/>
        </p:nvSpPr>
        <p:spPr>
          <a:xfrm>
            <a:off x="2176272" y="4005072"/>
            <a:ext cx="1426464" cy="347472"/>
          </a:xfrm>
          <a:prstGeom prst="roundRect">
            <a:avLst>
              <a:gd name="adj" fmla="val 50000"/>
            </a:avLst>
          </a:prstGeom>
          <a:solidFill>
            <a:schemeClr val="bg2"/>
          </a:solidFill>
          <a:ln w="12700">
            <a:solidFill>
              <a:schemeClr val="bg2"/>
            </a:solidFill>
            <a:prstDash val="solid"/>
          </a:ln>
        </p:spPr>
      </p:sp>
      <p:sp>
        <p:nvSpPr>
          <p:cNvPr id="33" name="Text 30"/>
          <p:cNvSpPr txBox="1"/>
          <p:nvPr/>
        </p:nvSpPr>
        <p:spPr>
          <a:xfrm>
            <a:off x="2176272" y="40050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Boldness</a:t>
            </a:r>
            <a:endParaRPr lang="en-US" sz="1200" dirty="0"/>
          </a:p>
        </p:txBody>
      </p:sp>
      <p:sp>
        <p:nvSpPr>
          <p:cNvPr id="34" name="Shape 31"/>
          <p:cNvSpPr/>
          <p:nvPr/>
        </p:nvSpPr>
        <p:spPr>
          <a:xfrm>
            <a:off x="640080" y="4462272"/>
            <a:ext cx="1426464" cy="347472"/>
          </a:xfrm>
          <a:prstGeom prst="roundRect">
            <a:avLst>
              <a:gd name="adj" fmla="val 50000"/>
            </a:avLst>
          </a:prstGeom>
          <a:solidFill>
            <a:schemeClr val="bg2"/>
          </a:solidFill>
          <a:ln w="12700">
            <a:solidFill>
              <a:schemeClr val="bg2"/>
            </a:solidFill>
            <a:prstDash val="solid"/>
          </a:ln>
        </p:spPr>
      </p:sp>
      <p:sp>
        <p:nvSpPr>
          <p:cNvPr id="35" name="Text 32"/>
          <p:cNvSpPr txBox="1"/>
          <p:nvPr/>
        </p:nvSpPr>
        <p:spPr>
          <a:xfrm>
            <a:off x="640080" y="44622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Entrepreneurship</a:t>
            </a:r>
            <a:endParaRPr lang="en-US" sz="1200" dirty="0"/>
          </a:p>
        </p:txBody>
      </p:sp>
      <p:sp>
        <p:nvSpPr>
          <p:cNvPr id="36" name="Shape 33"/>
          <p:cNvSpPr/>
          <p:nvPr/>
        </p:nvSpPr>
        <p:spPr>
          <a:xfrm>
            <a:off x="2176272" y="4462272"/>
            <a:ext cx="1426464" cy="347472"/>
          </a:xfrm>
          <a:prstGeom prst="roundRect">
            <a:avLst>
              <a:gd name="adj" fmla="val 50000"/>
            </a:avLst>
          </a:prstGeom>
          <a:solidFill>
            <a:schemeClr val="bg2"/>
          </a:solidFill>
          <a:ln w="12700">
            <a:solidFill>
              <a:schemeClr val="bg2"/>
            </a:solidFill>
            <a:prstDash val="solid"/>
          </a:ln>
        </p:spPr>
      </p:sp>
      <p:sp>
        <p:nvSpPr>
          <p:cNvPr id="37" name="Text 34"/>
          <p:cNvSpPr txBox="1"/>
          <p:nvPr/>
        </p:nvSpPr>
        <p:spPr>
          <a:xfrm>
            <a:off x="2176272" y="44622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Professionalism</a:t>
            </a:r>
            <a:endParaRPr lang="en-US" sz="1200" dirty="0"/>
          </a:p>
        </p:txBody>
      </p:sp>
      <p:sp>
        <p:nvSpPr>
          <p:cNvPr id="38" name="Shape 35"/>
          <p:cNvSpPr/>
          <p:nvPr/>
        </p:nvSpPr>
        <p:spPr>
          <a:xfrm>
            <a:off x="640080" y="4919472"/>
            <a:ext cx="1426464" cy="347472"/>
          </a:xfrm>
          <a:prstGeom prst="roundRect">
            <a:avLst>
              <a:gd name="adj" fmla="val 50000"/>
            </a:avLst>
          </a:prstGeom>
          <a:solidFill>
            <a:schemeClr val="bg2"/>
          </a:solidFill>
          <a:ln w="12700">
            <a:solidFill>
              <a:schemeClr val="bg2"/>
            </a:solidFill>
            <a:prstDash val="solid"/>
          </a:ln>
        </p:spPr>
      </p:sp>
      <p:sp>
        <p:nvSpPr>
          <p:cNvPr id="39" name="Text 36"/>
          <p:cNvSpPr txBox="1"/>
          <p:nvPr/>
        </p:nvSpPr>
        <p:spPr>
          <a:xfrm>
            <a:off x="640080" y="49194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Innovation</a:t>
            </a:r>
            <a:endParaRPr lang="en-US" sz="1200" dirty="0"/>
          </a:p>
        </p:txBody>
      </p:sp>
      <p:sp>
        <p:nvSpPr>
          <p:cNvPr id="40" name="Shape 37"/>
          <p:cNvSpPr/>
          <p:nvPr/>
        </p:nvSpPr>
        <p:spPr>
          <a:xfrm>
            <a:off x="2176272" y="4919472"/>
            <a:ext cx="1426464" cy="347472"/>
          </a:xfrm>
          <a:prstGeom prst="roundRect">
            <a:avLst>
              <a:gd name="adj" fmla="val 50000"/>
            </a:avLst>
          </a:prstGeom>
          <a:solidFill>
            <a:schemeClr val="bg2"/>
          </a:solidFill>
          <a:ln w="12700">
            <a:solidFill>
              <a:schemeClr val="bg2"/>
            </a:solidFill>
            <a:prstDash val="solid"/>
          </a:ln>
        </p:spPr>
      </p:sp>
      <p:sp>
        <p:nvSpPr>
          <p:cNvPr id="41" name="Text 38"/>
          <p:cNvSpPr txBox="1"/>
          <p:nvPr/>
        </p:nvSpPr>
        <p:spPr>
          <a:xfrm>
            <a:off x="2176272" y="49194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Respect</a:t>
            </a:r>
            <a:endParaRPr lang="en-US" sz="1200" dirty="0"/>
          </a:p>
        </p:txBody>
      </p:sp>
      <p:sp>
        <p:nvSpPr>
          <p:cNvPr id="42" name="Shape 39"/>
          <p:cNvSpPr/>
          <p:nvPr/>
        </p:nvSpPr>
        <p:spPr>
          <a:xfrm>
            <a:off x="640080" y="5376672"/>
            <a:ext cx="1426464" cy="347472"/>
          </a:xfrm>
          <a:prstGeom prst="roundRect">
            <a:avLst>
              <a:gd name="adj" fmla="val 50000"/>
            </a:avLst>
          </a:prstGeom>
          <a:solidFill>
            <a:schemeClr val="bg2"/>
          </a:solidFill>
          <a:ln w="12700">
            <a:solidFill>
              <a:schemeClr val="bg2"/>
            </a:solidFill>
            <a:prstDash val="solid"/>
          </a:ln>
        </p:spPr>
      </p:sp>
      <p:sp>
        <p:nvSpPr>
          <p:cNvPr id="43" name="Text 40"/>
          <p:cNvSpPr txBox="1"/>
          <p:nvPr/>
        </p:nvSpPr>
        <p:spPr>
          <a:xfrm>
            <a:off x="640080" y="5376672"/>
            <a:ext cx="1426464" cy="347472"/>
          </a:xfrm>
          <a:prstGeom prst="rect">
            <a:avLst/>
          </a:prstGeom>
          <a:noFill/>
          <a:ln/>
        </p:spPr>
        <p:txBody>
          <a:bodyPr wrap="square" lIns="0" tIns="0" rIns="0" bIns="0" rtlCol="0" anchor="ctr"/>
          <a:lstStyle/>
          <a:p>
            <a:pPr algn="ctr" indent="0" marL="0">
              <a:buNone/>
            </a:pPr>
            <a:r>
              <a:rPr lang="en-US" sz="1200" dirty="0">
                <a:solidFill>
                  <a:schemeClr val="tx2"/>
                </a:solidFill>
              </a:rPr>
              <a:t>Humility</a:t>
            </a:r>
            <a:endParaRPr lang="en-US" sz="1200" dirty="0"/>
          </a:p>
        </p:txBody>
      </p:sp>
      <p:sp>
        <p:nvSpPr>
          <p:cNvPr id="44" name="Shape 41"/>
          <p:cNvSpPr/>
          <p:nvPr/>
        </p:nvSpPr>
        <p:spPr>
          <a:xfrm>
            <a:off x="2176272" y="5376672"/>
            <a:ext cx="1426464" cy="347472"/>
          </a:xfrm>
          <a:prstGeom prst="roundRect">
            <a:avLst>
              <a:gd name="adj" fmla="val 50000"/>
            </a:avLst>
          </a:prstGeom>
          <a:solidFill>
            <a:schemeClr val="bg1"/>
          </a:solidFill>
          <a:ln w="12700">
            <a:solidFill>
              <a:schemeClr val="accent2"/>
            </a:solidFill>
            <a:prstDash val="dash"/>
          </a:ln>
        </p:spPr>
      </p:sp>
      <p:sp>
        <p:nvSpPr>
          <p:cNvPr id="45" name="Text 42"/>
          <p:cNvSpPr txBox="1"/>
          <p:nvPr/>
        </p:nvSpPr>
        <p:spPr>
          <a:xfrm>
            <a:off x="2176272" y="5376672"/>
            <a:ext cx="1426464" cy="347472"/>
          </a:xfrm>
          <a:prstGeom prst="rect">
            <a:avLst/>
          </a:prstGeom>
          <a:noFill/>
          <a:ln/>
        </p:spPr>
        <p:txBody>
          <a:bodyPr wrap="square" lIns="0" tIns="0" rIns="0" bIns="0" rtlCol="0" anchor="ctr"/>
          <a:lstStyle/>
          <a:p>
            <a:pPr algn="ctr" indent="0" marL="0">
              <a:buNone/>
            </a:pPr>
            <a:r>
              <a:rPr lang="en-US" sz="1200" dirty="0">
                <a:solidFill>
                  <a:schemeClr val="accent1"/>
                </a:solidFill>
              </a:rPr>
              <a:t>Your own…</a:t>
            </a:r>
            <a:endParaRPr lang="en-US" sz="1200" dirty="0"/>
          </a:p>
        </p:txBody>
      </p:sp>
      <p:sp>
        <p:nvSpPr>
          <p:cNvPr id="46" name="Text 43"/>
          <p:cNvSpPr txBox="1"/>
          <p:nvPr/>
        </p:nvSpPr>
        <p:spPr>
          <a:xfrm>
            <a:off x="640080" y="5852160"/>
            <a:ext cx="3017520" cy="274320"/>
          </a:xfrm>
          <a:prstGeom prst="rect">
            <a:avLst/>
          </a:prstGeom>
          <a:noFill/>
          <a:ln/>
        </p:spPr>
        <p:txBody>
          <a:bodyPr wrap="square" lIns="0" tIns="0" rIns="0" bIns="0" rtlCol="0" anchor="t"/>
          <a:lstStyle/>
          <a:p>
            <a:pPr indent="0" marL="0">
              <a:buNone/>
            </a:pPr>
            <a:r>
              <a:rPr lang="en-US" sz="1200" i="1" dirty="0">
                <a:solidFill>
                  <a:schemeClr val="accent6"/>
                </a:solidFill>
              </a:rPr>
              <a:t>Add 5–7 of your own.</a:t>
            </a:r>
            <a:endParaRPr lang="en-US" sz="1200" dirty="0"/>
          </a:p>
        </p:txBody>
      </p:sp>
      <p:graphicFrame>
        <p:nvGraphicFramePr>
          <p:cNvPr id="15" name="Values clustering table"/>
          <p:cNvGraphicFramePr>
            <a:graphicFrameLocks noGrp="1"/>
          </p:cNvGraphicFramePr>
          <p:nvPr>
            <p:extLst>
              <p:ext uri="{D42A27DB-BD31-4B8C-83A1-F6EECF244321}">
                <p14:modId xmlns:p14="http://schemas.microsoft.com/office/powerpoint/2010/main" val="1579011935"/>
              </p:ext>
            </p:extLst>
          </p:nvPr>
        </p:nvGraphicFramePr>
        <p:xfrm>
          <a:off x="4069080" y="1280160"/>
          <a:ext cx="7665415" cy="914400"/>
        </p:xfrm>
        <a:graphic>
          <a:graphicData uri="http://schemas.openxmlformats.org/drawingml/2006/table">
            <a:tbl>
              <a:tblPr/>
              <a:tblGrid>
                <a:gridCol w="2286000"/>
                <a:gridCol w="3913632"/>
                <a:gridCol w="1465783"/>
              </a:tblGrid>
              <a:tr h="411480">
                <a:tc>
                  <a:txBody>
                    <a:bodyPr/>
                    <a:lstStyle/>
                    <a:p>
                      <a:pPr indent="0" marL="0">
                        <a:buNone/>
                      </a:pPr>
                      <a:r>
                        <a:rPr lang="en-US" sz="1100" b="1" spc="100" kern="0" dirty="0">
                          <a:solidFill>
                            <a:schemeClr val="bg1"/>
                          </a:solidFill>
                        </a:rPr>
                        <a:t>CLUSTER LABEL</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WORDS GROUPED HERE</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DOT VOTES</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r>
              <a:tr h="566928">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566928">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566928">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566928">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566928">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566928">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566928">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bl>
          </a:graphicData>
        </a:graphic>
      </p:graphicFrame>
      <p:sp>
        <p:nvSpPr>
          <p:cNvPr id="48" name="Text 44"/>
          <p:cNvSpPr txBox="1"/>
          <p:nvPr/>
        </p:nvSpPr>
        <p:spPr>
          <a:xfrm>
            <a:off x="4069080" y="5806440"/>
            <a:ext cx="7662672" cy="457200"/>
          </a:xfrm>
          <a:prstGeom prst="rect">
            <a:avLst/>
          </a:prstGeom>
          <a:noFill/>
          <a:ln/>
        </p:spPr>
        <p:txBody>
          <a:bodyPr wrap="square" lIns="0" tIns="0" rIns="0" bIns="0" rtlCol="0" anchor="t"/>
          <a:lstStyle/>
          <a:p>
            <a:pPr indent="0" marL="0">
              <a:buNone/>
            </a:pPr>
            <a:r>
              <a:rPr lang="en-US" sz="1200" i="1" dirty="0">
                <a:solidFill>
                  <a:schemeClr val="accent6"/>
                </a:solidFill>
              </a:rPr>
              <a:t>Keep the 3–5 with most votes: most important to our identity, most relevant to how we operate, most aligned with our purpose.</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Define our core values</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4</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CULTURE</a:t>
            </a:r>
            <a:endParaRPr lang="en-US" sz="1100" dirty="0"/>
          </a:p>
        </p:txBody>
      </p:sp>
      <p:sp>
        <p:nvSpPr>
          <p:cNvPr id="8" name="Write area: Value 1"/>
          <p:cNvSpPr/>
          <p:nvPr/>
        </p:nvSpPr>
        <p:spPr>
          <a:xfrm>
            <a:off x="457200" y="1280160"/>
            <a:ext cx="2109155" cy="3886200"/>
          </a:xfrm>
          <a:prstGeom prst="roundRect">
            <a:avLst>
              <a:gd name="adj" fmla="val 2601"/>
            </a:avLst>
          </a:prstGeom>
          <a:solidFill>
            <a:schemeClr val="bg1"/>
          </a:solidFill>
          <a:ln w="19050">
            <a:solidFill>
              <a:schemeClr val="accent2"/>
            </a:solidFill>
            <a:prstDash val="solid"/>
          </a:ln>
        </p:spPr>
      </p:sp>
      <p:sp>
        <p:nvSpPr>
          <p:cNvPr id="9" name="Text 6"/>
          <p:cNvSpPr txBox="1"/>
          <p:nvPr/>
        </p:nvSpPr>
        <p:spPr>
          <a:xfrm>
            <a:off x="621792" y="1426464"/>
            <a:ext cx="1779971"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VALUE 1</a:t>
            </a:r>
            <a:endParaRPr lang="en-US" sz="1100" dirty="0"/>
          </a:p>
        </p:txBody>
      </p:sp>
      <p:sp>
        <p:nvSpPr>
          <p:cNvPr id="10" name="Shape 7"/>
          <p:cNvSpPr/>
          <p:nvPr/>
        </p:nvSpPr>
        <p:spPr>
          <a:xfrm>
            <a:off x="621792" y="2148840"/>
            <a:ext cx="1779971" cy="0"/>
          </a:xfrm>
          <a:prstGeom prst="line">
            <a:avLst/>
          </a:prstGeom>
          <a:noFill/>
          <a:ln w="15875">
            <a:solidFill>
              <a:schemeClr val="accent3"/>
            </a:solidFill>
            <a:prstDash val="solid"/>
          </a:ln>
        </p:spPr>
      </p:sp>
      <p:sp>
        <p:nvSpPr>
          <p:cNvPr id="11" name="Text 8"/>
          <p:cNvSpPr txBox="1"/>
          <p:nvPr/>
        </p:nvSpPr>
        <p:spPr>
          <a:xfrm>
            <a:off x="621792" y="233172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IN PRACTICE, WE…</a:t>
            </a:r>
            <a:endParaRPr lang="en-US" sz="1100" dirty="0"/>
          </a:p>
        </p:txBody>
      </p:sp>
      <p:sp>
        <p:nvSpPr>
          <p:cNvPr id="12" name="Shape 9"/>
          <p:cNvSpPr/>
          <p:nvPr/>
        </p:nvSpPr>
        <p:spPr>
          <a:xfrm>
            <a:off x="621792" y="2971800"/>
            <a:ext cx="1779971" cy="0"/>
          </a:xfrm>
          <a:prstGeom prst="line">
            <a:avLst/>
          </a:prstGeom>
          <a:noFill/>
          <a:ln w="9525">
            <a:solidFill>
              <a:schemeClr val="accent4"/>
            </a:solidFill>
            <a:prstDash val="solid"/>
          </a:ln>
        </p:spPr>
      </p:sp>
      <p:sp>
        <p:nvSpPr>
          <p:cNvPr id="13" name="Shape 10"/>
          <p:cNvSpPr/>
          <p:nvPr/>
        </p:nvSpPr>
        <p:spPr>
          <a:xfrm>
            <a:off x="621792" y="3355848"/>
            <a:ext cx="1779971" cy="0"/>
          </a:xfrm>
          <a:prstGeom prst="line">
            <a:avLst/>
          </a:prstGeom>
          <a:noFill/>
          <a:ln w="9525">
            <a:solidFill>
              <a:schemeClr val="accent4"/>
            </a:solidFill>
            <a:prstDash val="solid"/>
          </a:ln>
        </p:spPr>
      </p:sp>
      <p:sp>
        <p:nvSpPr>
          <p:cNvPr id="14" name="Shape 11"/>
          <p:cNvSpPr/>
          <p:nvPr/>
        </p:nvSpPr>
        <p:spPr>
          <a:xfrm>
            <a:off x="621792" y="3739896"/>
            <a:ext cx="1779971" cy="0"/>
          </a:xfrm>
          <a:prstGeom prst="line">
            <a:avLst/>
          </a:prstGeom>
          <a:noFill/>
          <a:ln w="9525">
            <a:solidFill>
              <a:schemeClr val="accent4"/>
            </a:solidFill>
            <a:prstDash val="solid"/>
          </a:ln>
        </p:spPr>
      </p:sp>
      <p:sp>
        <p:nvSpPr>
          <p:cNvPr id="15" name="Text 12"/>
          <p:cNvSpPr txBox="1"/>
          <p:nvPr/>
        </p:nvSpPr>
        <p:spPr>
          <a:xfrm>
            <a:off x="621792" y="397764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SHOWS UP AS…</a:t>
            </a:r>
            <a:endParaRPr lang="en-US" sz="1100" dirty="0"/>
          </a:p>
        </p:txBody>
      </p:sp>
      <p:sp>
        <p:nvSpPr>
          <p:cNvPr id="16" name="Shape 13"/>
          <p:cNvSpPr/>
          <p:nvPr/>
        </p:nvSpPr>
        <p:spPr>
          <a:xfrm>
            <a:off x="621792" y="4617720"/>
            <a:ext cx="1779971" cy="0"/>
          </a:xfrm>
          <a:prstGeom prst="line">
            <a:avLst/>
          </a:prstGeom>
          <a:noFill/>
          <a:ln w="9525">
            <a:solidFill>
              <a:schemeClr val="accent4"/>
            </a:solidFill>
            <a:prstDash val="solid"/>
          </a:ln>
        </p:spPr>
      </p:sp>
      <p:sp>
        <p:nvSpPr>
          <p:cNvPr id="17" name="Shape 14"/>
          <p:cNvSpPr/>
          <p:nvPr/>
        </p:nvSpPr>
        <p:spPr>
          <a:xfrm>
            <a:off x="621792" y="4983480"/>
            <a:ext cx="1779971" cy="0"/>
          </a:xfrm>
          <a:prstGeom prst="line">
            <a:avLst/>
          </a:prstGeom>
          <a:noFill/>
          <a:ln w="9525">
            <a:solidFill>
              <a:schemeClr val="accent4"/>
            </a:solidFill>
            <a:prstDash val="solid"/>
          </a:ln>
        </p:spPr>
      </p:sp>
      <p:sp>
        <p:nvSpPr>
          <p:cNvPr id="18" name="Write area: Value 2"/>
          <p:cNvSpPr/>
          <p:nvPr/>
        </p:nvSpPr>
        <p:spPr>
          <a:xfrm>
            <a:off x="2749235" y="1280160"/>
            <a:ext cx="2109155" cy="3886200"/>
          </a:xfrm>
          <a:prstGeom prst="roundRect">
            <a:avLst>
              <a:gd name="adj" fmla="val 2601"/>
            </a:avLst>
          </a:prstGeom>
          <a:solidFill>
            <a:schemeClr val="bg1"/>
          </a:solidFill>
          <a:ln w="19050">
            <a:solidFill>
              <a:schemeClr val="accent2"/>
            </a:solidFill>
            <a:prstDash val="solid"/>
          </a:ln>
        </p:spPr>
      </p:sp>
      <p:sp>
        <p:nvSpPr>
          <p:cNvPr id="19" name="Text 16"/>
          <p:cNvSpPr txBox="1"/>
          <p:nvPr/>
        </p:nvSpPr>
        <p:spPr>
          <a:xfrm>
            <a:off x="2913827" y="1426464"/>
            <a:ext cx="1779971"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VALUE 2</a:t>
            </a:r>
            <a:endParaRPr lang="en-US" sz="1100" dirty="0"/>
          </a:p>
        </p:txBody>
      </p:sp>
      <p:sp>
        <p:nvSpPr>
          <p:cNvPr id="20" name="Shape 17"/>
          <p:cNvSpPr/>
          <p:nvPr/>
        </p:nvSpPr>
        <p:spPr>
          <a:xfrm>
            <a:off x="2913827" y="2148840"/>
            <a:ext cx="1779971" cy="0"/>
          </a:xfrm>
          <a:prstGeom prst="line">
            <a:avLst/>
          </a:prstGeom>
          <a:noFill/>
          <a:ln w="15875">
            <a:solidFill>
              <a:schemeClr val="accent3"/>
            </a:solidFill>
            <a:prstDash val="solid"/>
          </a:ln>
        </p:spPr>
      </p:sp>
      <p:sp>
        <p:nvSpPr>
          <p:cNvPr id="21" name="Text 18"/>
          <p:cNvSpPr txBox="1"/>
          <p:nvPr/>
        </p:nvSpPr>
        <p:spPr>
          <a:xfrm>
            <a:off x="2913827" y="233172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IN PRACTICE, WE…</a:t>
            </a:r>
            <a:endParaRPr lang="en-US" sz="1100" dirty="0"/>
          </a:p>
        </p:txBody>
      </p:sp>
      <p:sp>
        <p:nvSpPr>
          <p:cNvPr id="22" name="Shape 19"/>
          <p:cNvSpPr/>
          <p:nvPr/>
        </p:nvSpPr>
        <p:spPr>
          <a:xfrm>
            <a:off x="2913827" y="2971800"/>
            <a:ext cx="1779971" cy="0"/>
          </a:xfrm>
          <a:prstGeom prst="line">
            <a:avLst/>
          </a:prstGeom>
          <a:noFill/>
          <a:ln w="9525">
            <a:solidFill>
              <a:schemeClr val="accent4"/>
            </a:solidFill>
            <a:prstDash val="solid"/>
          </a:ln>
        </p:spPr>
      </p:sp>
      <p:sp>
        <p:nvSpPr>
          <p:cNvPr id="23" name="Shape 20"/>
          <p:cNvSpPr/>
          <p:nvPr/>
        </p:nvSpPr>
        <p:spPr>
          <a:xfrm>
            <a:off x="2913827" y="3355848"/>
            <a:ext cx="1779971" cy="0"/>
          </a:xfrm>
          <a:prstGeom prst="line">
            <a:avLst/>
          </a:prstGeom>
          <a:noFill/>
          <a:ln w="9525">
            <a:solidFill>
              <a:schemeClr val="accent4"/>
            </a:solidFill>
            <a:prstDash val="solid"/>
          </a:ln>
        </p:spPr>
      </p:sp>
      <p:sp>
        <p:nvSpPr>
          <p:cNvPr id="24" name="Shape 21"/>
          <p:cNvSpPr/>
          <p:nvPr/>
        </p:nvSpPr>
        <p:spPr>
          <a:xfrm>
            <a:off x="2913827" y="3739896"/>
            <a:ext cx="1779971" cy="0"/>
          </a:xfrm>
          <a:prstGeom prst="line">
            <a:avLst/>
          </a:prstGeom>
          <a:noFill/>
          <a:ln w="9525">
            <a:solidFill>
              <a:schemeClr val="accent4"/>
            </a:solidFill>
            <a:prstDash val="solid"/>
          </a:ln>
        </p:spPr>
      </p:sp>
      <p:sp>
        <p:nvSpPr>
          <p:cNvPr id="25" name="Text 22"/>
          <p:cNvSpPr txBox="1"/>
          <p:nvPr/>
        </p:nvSpPr>
        <p:spPr>
          <a:xfrm>
            <a:off x="2913827" y="397764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SHOWS UP AS…</a:t>
            </a:r>
            <a:endParaRPr lang="en-US" sz="1100" dirty="0"/>
          </a:p>
        </p:txBody>
      </p:sp>
      <p:sp>
        <p:nvSpPr>
          <p:cNvPr id="26" name="Shape 23"/>
          <p:cNvSpPr/>
          <p:nvPr/>
        </p:nvSpPr>
        <p:spPr>
          <a:xfrm>
            <a:off x="2913827" y="4617720"/>
            <a:ext cx="1779971" cy="0"/>
          </a:xfrm>
          <a:prstGeom prst="line">
            <a:avLst/>
          </a:prstGeom>
          <a:noFill/>
          <a:ln w="9525">
            <a:solidFill>
              <a:schemeClr val="accent4"/>
            </a:solidFill>
            <a:prstDash val="solid"/>
          </a:ln>
        </p:spPr>
      </p:sp>
      <p:sp>
        <p:nvSpPr>
          <p:cNvPr id="27" name="Shape 24"/>
          <p:cNvSpPr/>
          <p:nvPr/>
        </p:nvSpPr>
        <p:spPr>
          <a:xfrm>
            <a:off x="2913827" y="4983480"/>
            <a:ext cx="1779971" cy="0"/>
          </a:xfrm>
          <a:prstGeom prst="line">
            <a:avLst/>
          </a:prstGeom>
          <a:noFill/>
          <a:ln w="9525">
            <a:solidFill>
              <a:schemeClr val="accent4"/>
            </a:solidFill>
            <a:prstDash val="solid"/>
          </a:ln>
        </p:spPr>
      </p:sp>
      <p:sp>
        <p:nvSpPr>
          <p:cNvPr id="28" name="Write area: Value 3"/>
          <p:cNvSpPr/>
          <p:nvPr/>
        </p:nvSpPr>
        <p:spPr>
          <a:xfrm>
            <a:off x="5041270" y="1280160"/>
            <a:ext cx="2109155" cy="3886200"/>
          </a:xfrm>
          <a:prstGeom prst="roundRect">
            <a:avLst>
              <a:gd name="adj" fmla="val 2601"/>
            </a:avLst>
          </a:prstGeom>
          <a:solidFill>
            <a:schemeClr val="bg1"/>
          </a:solidFill>
          <a:ln w="19050">
            <a:solidFill>
              <a:schemeClr val="accent2"/>
            </a:solidFill>
            <a:prstDash val="solid"/>
          </a:ln>
        </p:spPr>
      </p:sp>
      <p:sp>
        <p:nvSpPr>
          <p:cNvPr id="29" name="Text 26"/>
          <p:cNvSpPr txBox="1"/>
          <p:nvPr/>
        </p:nvSpPr>
        <p:spPr>
          <a:xfrm>
            <a:off x="5205862" y="1426464"/>
            <a:ext cx="1779971"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VALUE 3</a:t>
            </a:r>
            <a:endParaRPr lang="en-US" sz="1100" dirty="0"/>
          </a:p>
        </p:txBody>
      </p:sp>
      <p:sp>
        <p:nvSpPr>
          <p:cNvPr id="30" name="Shape 27"/>
          <p:cNvSpPr/>
          <p:nvPr/>
        </p:nvSpPr>
        <p:spPr>
          <a:xfrm>
            <a:off x="5205862" y="2148840"/>
            <a:ext cx="1779971" cy="0"/>
          </a:xfrm>
          <a:prstGeom prst="line">
            <a:avLst/>
          </a:prstGeom>
          <a:noFill/>
          <a:ln w="15875">
            <a:solidFill>
              <a:schemeClr val="accent3"/>
            </a:solidFill>
            <a:prstDash val="solid"/>
          </a:ln>
        </p:spPr>
      </p:sp>
      <p:sp>
        <p:nvSpPr>
          <p:cNvPr id="31" name="Text 28"/>
          <p:cNvSpPr txBox="1"/>
          <p:nvPr/>
        </p:nvSpPr>
        <p:spPr>
          <a:xfrm>
            <a:off x="5205862" y="233172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IN PRACTICE, WE…</a:t>
            </a:r>
            <a:endParaRPr lang="en-US" sz="1100" dirty="0"/>
          </a:p>
        </p:txBody>
      </p:sp>
      <p:sp>
        <p:nvSpPr>
          <p:cNvPr id="32" name="Shape 29"/>
          <p:cNvSpPr/>
          <p:nvPr/>
        </p:nvSpPr>
        <p:spPr>
          <a:xfrm>
            <a:off x="5205862" y="2971800"/>
            <a:ext cx="1779971" cy="0"/>
          </a:xfrm>
          <a:prstGeom prst="line">
            <a:avLst/>
          </a:prstGeom>
          <a:noFill/>
          <a:ln w="9525">
            <a:solidFill>
              <a:schemeClr val="accent4"/>
            </a:solidFill>
            <a:prstDash val="solid"/>
          </a:ln>
        </p:spPr>
      </p:sp>
      <p:sp>
        <p:nvSpPr>
          <p:cNvPr id="33" name="Shape 30"/>
          <p:cNvSpPr/>
          <p:nvPr/>
        </p:nvSpPr>
        <p:spPr>
          <a:xfrm>
            <a:off x="5205862" y="3355848"/>
            <a:ext cx="1779971" cy="0"/>
          </a:xfrm>
          <a:prstGeom prst="line">
            <a:avLst/>
          </a:prstGeom>
          <a:noFill/>
          <a:ln w="9525">
            <a:solidFill>
              <a:schemeClr val="accent4"/>
            </a:solidFill>
            <a:prstDash val="solid"/>
          </a:ln>
        </p:spPr>
      </p:sp>
      <p:sp>
        <p:nvSpPr>
          <p:cNvPr id="34" name="Shape 31"/>
          <p:cNvSpPr/>
          <p:nvPr/>
        </p:nvSpPr>
        <p:spPr>
          <a:xfrm>
            <a:off x="5205862" y="3739896"/>
            <a:ext cx="1779971" cy="0"/>
          </a:xfrm>
          <a:prstGeom prst="line">
            <a:avLst/>
          </a:prstGeom>
          <a:noFill/>
          <a:ln w="9525">
            <a:solidFill>
              <a:schemeClr val="accent4"/>
            </a:solidFill>
            <a:prstDash val="solid"/>
          </a:ln>
        </p:spPr>
      </p:sp>
      <p:sp>
        <p:nvSpPr>
          <p:cNvPr id="35" name="Text 32"/>
          <p:cNvSpPr txBox="1"/>
          <p:nvPr/>
        </p:nvSpPr>
        <p:spPr>
          <a:xfrm>
            <a:off x="5205862" y="397764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SHOWS UP AS…</a:t>
            </a:r>
            <a:endParaRPr lang="en-US" sz="1100" dirty="0"/>
          </a:p>
        </p:txBody>
      </p:sp>
      <p:sp>
        <p:nvSpPr>
          <p:cNvPr id="36" name="Shape 33"/>
          <p:cNvSpPr/>
          <p:nvPr/>
        </p:nvSpPr>
        <p:spPr>
          <a:xfrm>
            <a:off x="5205862" y="4617720"/>
            <a:ext cx="1779971" cy="0"/>
          </a:xfrm>
          <a:prstGeom prst="line">
            <a:avLst/>
          </a:prstGeom>
          <a:noFill/>
          <a:ln w="9525">
            <a:solidFill>
              <a:schemeClr val="accent4"/>
            </a:solidFill>
            <a:prstDash val="solid"/>
          </a:ln>
        </p:spPr>
      </p:sp>
      <p:sp>
        <p:nvSpPr>
          <p:cNvPr id="37" name="Shape 34"/>
          <p:cNvSpPr/>
          <p:nvPr/>
        </p:nvSpPr>
        <p:spPr>
          <a:xfrm>
            <a:off x="5205862" y="4983480"/>
            <a:ext cx="1779971" cy="0"/>
          </a:xfrm>
          <a:prstGeom prst="line">
            <a:avLst/>
          </a:prstGeom>
          <a:noFill/>
          <a:ln w="9525">
            <a:solidFill>
              <a:schemeClr val="accent4"/>
            </a:solidFill>
            <a:prstDash val="solid"/>
          </a:ln>
        </p:spPr>
      </p:sp>
      <p:sp>
        <p:nvSpPr>
          <p:cNvPr id="38" name="Write area: Value 4"/>
          <p:cNvSpPr/>
          <p:nvPr/>
        </p:nvSpPr>
        <p:spPr>
          <a:xfrm>
            <a:off x="7333305" y="1280160"/>
            <a:ext cx="2109155" cy="3886200"/>
          </a:xfrm>
          <a:prstGeom prst="roundRect">
            <a:avLst>
              <a:gd name="adj" fmla="val 2601"/>
            </a:avLst>
          </a:prstGeom>
          <a:solidFill>
            <a:schemeClr val="bg1"/>
          </a:solidFill>
          <a:ln w="12700">
            <a:solidFill>
              <a:schemeClr val="accent3"/>
            </a:solidFill>
            <a:prstDash val="dash"/>
          </a:ln>
        </p:spPr>
      </p:sp>
      <p:sp>
        <p:nvSpPr>
          <p:cNvPr id="39" name="Text 36"/>
          <p:cNvSpPr txBox="1"/>
          <p:nvPr/>
        </p:nvSpPr>
        <p:spPr>
          <a:xfrm>
            <a:off x="7497897" y="1426464"/>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VALUE 4</a:t>
            </a:r>
            <a:endParaRPr lang="en-US" sz="1100" dirty="0"/>
          </a:p>
        </p:txBody>
      </p:sp>
      <p:sp>
        <p:nvSpPr>
          <p:cNvPr id="40" name="Shape 37"/>
          <p:cNvSpPr/>
          <p:nvPr/>
        </p:nvSpPr>
        <p:spPr>
          <a:xfrm>
            <a:off x="7497897" y="2148840"/>
            <a:ext cx="1779971" cy="0"/>
          </a:xfrm>
          <a:prstGeom prst="line">
            <a:avLst/>
          </a:prstGeom>
          <a:noFill/>
          <a:ln w="15875">
            <a:solidFill>
              <a:schemeClr val="accent3"/>
            </a:solidFill>
            <a:prstDash val="solid"/>
          </a:ln>
        </p:spPr>
      </p:sp>
      <p:sp>
        <p:nvSpPr>
          <p:cNvPr id="41" name="Text 38"/>
          <p:cNvSpPr txBox="1"/>
          <p:nvPr/>
        </p:nvSpPr>
        <p:spPr>
          <a:xfrm>
            <a:off x="7497897" y="233172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IN PRACTICE, WE…</a:t>
            </a:r>
            <a:endParaRPr lang="en-US" sz="1100" dirty="0"/>
          </a:p>
        </p:txBody>
      </p:sp>
      <p:sp>
        <p:nvSpPr>
          <p:cNvPr id="42" name="Shape 39"/>
          <p:cNvSpPr/>
          <p:nvPr/>
        </p:nvSpPr>
        <p:spPr>
          <a:xfrm>
            <a:off x="7497897" y="2971800"/>
            <a:ext cx="1779971" cy="0"/>
          </a:xfrm>
          <a:prstGeom prst="line">
            <a:avLst/>
          </a:prstGeom>
          <a:noFill/>
          <a:ln w="9525">
            <a:solidFill>
              <a:schemeClr val="accent4"/>
            </a:solidFill>
            <a:prstDash val="solid"/>
          </a:ln>
        </p:spPr>
      </p:sp>
      <p:sp>
        <p:nvSpPr>
          <p:cNvPr id="43" name="Shape 40"/>
          <p:cNvSpPr/>
          <p:nvPr/>
        </p:nvSpPr>
        <p:spPr>
          <a:xfrm>
            <a:off x="7497897" y="3355848"/>
            <a:ext cx="1779971" cy="0"/>
          </a:xfrm>
          <a:prstGeom prst="line">
            <a:avLst/>
          </a:prstGeom>
          <a:noFill/>
          <a:ln w="9525">
            <a:solidFill>
              <a:schemeClr val="accent4"/>
            </a:solidFill>
            <a:prstDash val="solid"/>
          </a:ln>
        </p:spPr>
      </p:sp>
      <p:sp>
        <p:nvSpPr>
          <p:cNvPr id="44" name="Shape 41"/>
          <p:cNvSpPr/>
          <p:nvPr/>
        </p:nvSpPr>
        <p:spPr>
          <a:xfrm>
            <a:off x="7497897" y="3739896"/>
            <a:ext cx="1779971" cy="0"/>
          </a:xfrm>
          <a:prstGeom prst="line">
            <a:avLst/>
          </a:prstGeom>
          <a:noFill/>
          <a:ln w="9525">
            <a:solidFill>
              <a:schemeClr val="accent4"/>
            </a:solidFill>
            <a:prstDash val="solid"/>
          </a:ln>
        </p:spPr>
      </p:sp>
      <p:sp>
        <p:nvSpPr>
          <p:cNvPr id="45" name="Text 42"/>
          <p:cNvSpPr txBox="1"/>
          <p:nvPr/>
        </p:nvSpPr>
        <p:spPr>
          <a:xfrm>
            <a:off x="7497897" y="397764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SHOWS UP AS…</a:t>
            </a:r>
            <a:endParaRPr lang="en-US" sz="1100" dirty="0"/>
          </a:p>
        </p:txBody>
      </p:sp>
      <p:sp>
        <p:nvSpPr>
          <p:cNvPr id="46" name="Shape 43"/>
          <p:cNvSpPr/>
          <p:nvPr/>
        </p:nvSpPr>
        <p:spPr>
          <a:xfrm>
            <a:off x="7497897" y="4617720"/>
            <a:ext cx="1779971" cy="0"/>
          </a:xfrm>
          <a:prstGeom prst="line">
            <a:avLst/>
          </a:prstGeom>
          <a:noFill/>
          <a:ln w="9525">
            <a:solidFill>
              <a:schemeClr val="accent4"/>
            </a:solidFill>
            <a:prstDash val="solid"/>
          </a:ln>
        </p:spPr>
      </p:sp>
      <p:sp>
        <p:nvSpPr>
          <p:cNvPr id="47" name="Shape 44"/>
          <p:cNvSpPr/>
          <p:nvPr/>
        </p:nvSpPr>
        <p:spPr>
          <a:xfrm>
            <a:off x="7497897" y="4983480"/>
            <a:ext cx="1779971" cy="0"/>
          </a:xfrm>
          <a:prstGeom prst="line">
            <a:avLst/>
          </a:prstGeom>
          <a:noFill/>
          <a:ln w="9525">
            <a:solidFill>
              <a:schemeClr val="accent4"/>
            </a:solidFill>
            <a:prstDash val="solid"/>
          </a:ln>
        </p:spPr>
      </p:sp>
      <p:sp>
        <p:nvSpPr>
          <p:cNvPr id="48" name="Write area: Value 5"/>
          <p:cNvSpPr/>
          <p:nvPr/>
        </p:nvSpPr>
        <p:spPr>
          <a:xfrm>
            <a:off x="9625340" y="1280160"/>
            <a:ext cx="2109155" cy="3886200"/>
          </a:xfrm>
          <a:prstGeom prst="roundRect">
            <a:avLst>
              <a:gd name="adj" fmla="val 2601"/>
            </a:avLst>
          </a:prstGeom>
          <a:solidFill>
            <a:schemeClr val="bg1"/>
          </a:solidFill>
          <a:ln w="12700">
            <a:solidFill>
              <a:schemeClr val="accent3"/>
            </a:solidFill>
            <a:prstDash val="dash"/>
          </a:ln>
        </p:spPr>
      </p:sp>
      <p:sp>
        <p:nvSpPr>
          <p:cNvPr id="49" name="Text 46"/>
          <p:cNvSpPr txBox="1"/>
          <p:nvPr/>
        </p:nvSpPr>
        <p:spPr>
          <a:xfrm>
            <a:off x="9789932" y="1426464"/>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VALUE 5</a:t>
            </a:r>
            <a:endParaRPr lang="en-US" sz="1100" dirty="0"/>
          </a:p>
        </p:txBody>
      </p:sp>
      <p:sp>
        <p:nvSpPr>
          <p:cNvPr id="50" name="Shape 47"/>
          <p:cNvSpPr/>
          <p:nvPr/>
        </p:nvSpPr>
        <p:spPr>
          <a:xfrm>
            <a:off x="9789932" y="2148840"/>
            <a:ext cx="1779971" cy="0"/>
          </a:xfrm>
          <a:prstGeom prst="line">
            <a:avLst/>
          </a:prstGeom>
          <a:noFill/>
          <a:ln w="15875">
            <a:solidFill>
              <a:schemeClr val="accent3"/>
            </a:solidFill>
            <a:prstDash val="solid"/>
          </a:ln>
        </p:spPr>
      </p:sp>
      <p:sp>
        <p:nvSpPr>
          <p:cNvPr id="51" name="Text 48"/>
          <p:cNvSpPr txBox="1"/>
          <p:nvPr/>
        </p:nvSpPr>
        <p:spPr>
          <a:xfrm>
            <a:off x="9789932" y="233172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IN PRACTICE, WE…</a:t>
            </a:r>
            <a:endParaRPr lang="en-US" sz="1100" dirty="0"/>
          </a:p>
        </p:txBody>
      </p:sp>
      <p:sp>
        <p:nvSpPr>
          <p:cNvPr id="52" name="Shape 49"/>
          <p:cNvSpPr/>
          <p:nvPr/>
        </p:nvSpPr>
        <p:spPr>
          <a:xfrm>
            <a:off x="9789932" y="2971800"/>
            <a:ext cx="1779971" cy="0"/>
          </a:xfrm>
          <a:prstGeom prst="line">
            <a:avLst/>
          </a:prstGeom>
          <a:noFill/>
          <a:ln w="9525">
            <a:solidFill>
              <a:schemeClr val="accent4"/>
            </a:solidFill>
            <a:prstDash val="solid"/>
          </a:ln>
        </p:spPr>
      </p:sp>
      <p:sp>
        <p:nvSpPr>
          <p:cNvPr id="53" name="Shape 50"/>
          <p:cNvSpPr/>
          <p:nvPr/>
        </p:nvSpPr>
        <p:spPr>
          <a:xfrm>
            <a:off x="9789932" y="3355848"/>
            <a:ext cx="1779971" cy="0"/>
          </a:xfrm>
          <a:prstGeom prst="line">
            <a:avLst/>
          </a:prstGeom>
          <a:noFill/>
          <a:ln w="9525">
            <a:solidFill>
              <a:schemeClr val="accent4"/>
            </a:solidFill>
            <a:prstDash val="solid"/>
          </a:ln>
        </p:spPr>
      </p:sp>
      <p:sp>
        <p:nvSpPr>
          <p:cNvPr id="54" name="Shape 51"/>
          <p:cNvSpPr/>
          <p:nvPr/>
        </p:nvSpPr>
        <p:spPr>
          <a:xfrm>
            <a:off x="9789932" y="3739896"/>
            <a:ext cx="1779971" cy="0"/>
          </a:xfrm>
          <a:prstGeom prst="line">
            <a:avLst/>
          </a:prstGeom>
          <a:noFill/>
          <a:ln w="9525">
            <a:solidFill>
              <a:schemeClr val="accent4"/>
            </a:solidFill>
            <a:prstDash val="solid"/>
          </a:ln>
        </p:spPr>
      </p:sp>
      <p:sp>
        <p:nvSpPr>
          <p:cNvPr id="55" name="Text 52"/>
          <p:cNvSpPr txBox="1"/>
          <p:nvPr/>
        </p:nvSpPr>
        <p:spPr>
          <a:xfrm>
            <a:off x="9789932" y="3977640"/>
            <a:ext cx="1779971" cy="228600"/>
          </a:xfrm>
          <a:prstGeom prst="rect">
            <a:avLst/>
          </a:prstGeom>
          <a:noFill/>
          <a:ln/>
        </p:spPr>
        <p:txBody>
          <a:bodyPr wrap="square" lIns="0" tIns="0" rIns="0" bIns="0" rtlCol="0" anchor="t"/>
          <a:lstStyle/>
          <a:p>
            <a:pPr indent="0" marL="0">
              <a:buNone/>
            </a:pPr>
            <a:r>
              <a:rPr lang="en-US" sz="1100" b="1" spc="150" kern="0" dirty="0">
                <a:solidFill>
                  <a:schemeClr val="tx2"/>
                </a:solidFill>
              </a:rPr>
              <a:t>SHOWS UP AS…</a:t>
            </a:r>
            <a:endParaRPr lang="en-US" sz="1100" dirty="0"/>
          </a:p>
        </p:txBody>
      </p:sp>
      <p:sp>
        <p:nvSpPr>
          <p:cNvPr id="56" name="Shape 53"/>
          <p:cNvSpPr/>
          <p:nvPr/>
        </p:nvSpPr>
        <p:spPr>
          <a:xfrm>
            <a:off x="9789932" y="4617720"/>
            <a:ext cx="1779971" cy="0"/>
          </a:xfrm>
          <a:prstGeom prst="line">
            <a:avLst/>
          </a:prstGeom>
          <a:noFill/>
          <a:ln w="9525">
            <a:solidFill>
              <a:schemeClr val="accent4"/>
            </a:solidFill>
            <a:prstDash val="solid"/>
          </a:ln>
        </p:spPr>
      </p:sp>
      <p:sp>
        <p:nvSpPr>
          <p:cNvPr id="57" name="Shape 54"/>
          <p:cNvSpPr/>
          <p:nvPr/>
        </p:nvSpPr>
        <p:spPr>
          <a:xfrm>
            <a:off x="9789932" y="4983480"/>
            <a:ext cx="1779971" cy="0"/>
          </a:xfrm>
          <a:prstGeom prst="line">
            <a:avLst/>
          </a:prstGeom>
          <a:noFill/>
          <a:ln w="9525">
            <a:solidFill>
              <a:schemeClr val="accent4"/>
            </a:solidFill>
            <a:prstDash val="solid"/>
          </a:ln>
        </p:spPr>
      </p:sp>
      <p:sp>
        <p:nvSpPr>
          <p:cNvPr id="58" name="Text 55"/>
          <p:cNvSpPr txBox="1"/>
          <p:nvPr/>
        </p:nvSpPr>
        <p:spPr>
          <a:xfrm>
            <a:off x="457200" y="5212080"/>
            <a:ext cx="5486400" cy="228600"/>
          </a:xfrm>
          <a:prstGeom prst="rect">
            <a:avLst/>
          </a:prstGeom>
          <a:noFill/>
          <a:ln/>
        </p:spPr>
        <p:txBody>
          <a:bodyPr wrap="square" lIns="0" tIns="0" rIns="0" bIns="0" rtlCol="0" anchor="t"/>
          <a:lstStyle/>
          <a:p>
            <a:pPr indent="0" marL="0">
              <a:buNone/>
            </a:pPr>
            <a:r>
              <a:rPr lang="en-US" sz="1100" i="1" dirty="0">
                <a:solidFill>
                  <a:schemeClr val="accent6"/>
                </a:solidFill>
              </a:rPr>
              <a:t>Values 1–3 essential  ·  4–5 optional</a:t>
            </a:r>
            <a:endParaRPr lang="en-US" sz="1100" dirty="0"/>
          </a:p>
        </p:txBody>
      </p:sp>
      <p:sp>
        <p:nvSpPr>
          <p:cNvPr id="59" name="Reality test"/>
          <p:cNvSpPr/>
          <p:nvPr/>
        </p:nvSpPr>
        <p:spPr>
          <a:xfrm>
            <a:off x="457200" y="5486400"/>
            <a:ext cx="11277295" cy="777240"/>
          </a:xfrm>
          <a:prstGeom prst="roundRect">
            <a:avLst>
              <a:gd name="adj" fmla="val 7059"/>
            </a:avLst>
          </a:prstGeom>
          <a:solidFill>
            <a:schemeClr val="bg1"/>
          </a:solidFill>
          <a:ln w="12700">
            <a:solidFill>
              <a:schemeClr val="accent3"/>
            </a:solidFill>
            <a:prstDash val="dash"/>
          </a:ln>
        </p:spPr>
      </p:sp>
      <p:sp>
        <p:nvSpPr>
          <p:cNvPr id="60" name="Text 57"/>
          <p:cNvSpPr txBox="1"/>
          <p:nvPr/>
        </p:nvSpPr>
        <p:spPr>
          <a:xfrm>
            <a:off x="621792" y="5760720"/>
            <a:ext cx="1463040" cy="228600"/>
          </a:xfrm>
          <a:prstGeom prst="rect">
            <a:avLst/>
          </a:prstGeom>
          <a:noFill/>
          <a:ln/>
        </p:spPr>
        <p:txBody>
          <a:bodyPr wrap="square" lIns="0" tIns="0" rIns="0" bIns="0" rtlCol="0" anchor="t"/>
          <a:lstStyle/>
          <a:p>
            <a:pPr indent="0" marL="0">
              <a:buNone/>
            </a:pPr>
            <a:r>
              <a:rPr lang="en-US" sz="1100" b="1" spc="150" kern="0" dirty="0">
                <a:solidFill>
                  <a:schemeClr val="tx2"/>
                </a:solidFill>
              </a:rPr>
              <a:t>REALITY TEST</a:t>
            </a:r>
            <a:endParaRPr lang="en-US" sz="1100" dirty="0"/>
          </a:p>
        </p:txBody>
      </p:sp>
      <p:sp>
        <p:nvSpPr>
          <p:cNvPr id="61" name="Checkbox"/>
          <p:cNvSpPr/>
          <p:nvPr/>
        </p:nvSpPr>
        <p:spPr>
          <a:xfrm>
            <a:off x="2148840" y="5769864"/>
            <a:ext cx="182880" cy="182880"/>
          </a:xfrm>
          <a:prstGeom prst="rect">
            <a:avLst/>
          </a:prstGeom>
          <a:solidFill>
            <a:schemeClr val="bg1"/>
          </a:solidFill>
          <a:ln w="15875">
            <a:solidFill>
              <a:schemeClr val="accent1"/>
            </a:solidFill>
            <a:prstDash val="solid"/>
          </a:ln>
        </p:spPr>
      </p:sp>
      <p:sp>
        <p:nvSpPr>
          <p:cNvPr id="62" name="Text 59"/>
          <p:cNvSpPr txBox="1"/>
          <p:nvPr/>
        </p:nvSpPr>
        <p:spPr>
          <a:xfrm>
            <a:off x="2459736" y="5733288"/>
            <a:ext cx="1975104" cy="320040"/>
          </a:xfrm>
          <a:prstGeom prst="rect">
            <a:avLst/>
          </a:prstGeom>
          <a:noFill/>
          <a:ln/>
        </p:spPr>
        <p:txBody>
          <a:bodyPr wrap="square" lIns="0" tIns="0" rIns="0" bIns="0" rtlCol="0" anchor="t"/>
          <a:lstStyle/>
          <a:p>
            <a:pPr indent="0" marL="0">
              <a:buNone/>
            </a:pPr>
            <a:r>
              <a:rPr lang="en-US" sz="1400" dirty="0">
                <a:solidFill>
                  <a:schemeClr val="tx1"/>
                </a:solidFill>
              </a:rPr>
              <a:t>Reflects how we operate</a:t>
            </a:r>
            <a:endParaRPr lang="en-US" sz="1400" dirty="0"/>
          </a:p>
        </p:txBody>
      </p:sp>
      <p:sp>
        <p:nvSpPr>
          <p:cNvPr id="63" name="Checkbox"/>
          <p:cNvSpPr/>
          <p:nvPr/>
        </p:nvSpPr>
        <p:spPr>
          <a:xfrm>
            <a:off x="4526280" y="5769864"/>
            <a:ext cx="182880" cy="182880"/>
          </a:xfrm>
          <a:prstGeom prst="rect">
            <a:avLst/>
          </a:prstGeom>
          <a:solidFill>
            <a:schemeClr val="bg1"/>
          </a:solidFill>
          <a:ln w="15875">
            <a:solidFill>
              <a:schemeClr val="accent1"/>
            </a:solidFill>
            <a:prstDash val="solid"/>
          </a:ln>
        </p:spPr>
      </p:sp>
      <p:sp>
        <p:nvSpPr>
          <p:cNvPr id="64" name="Text 61"/>
          <p:cNvSpPr txBox="1"/>
          <p:nvPr/>
        </p:nvSpPr>
        <p:spPr>
          <a:xfrm>
            <a:off x="4837176" y="5733288"/>
            <a:ext cx="1975104" cy="320040"/>
          </a:xfrm>
          <a:prstGeom prst="rect">
            <a:avLst/>
          </a:prstGeom>
          <a:noFill/>
          <a:ln/>
        </p:spPr>
        <p:txBody>
          <a:bodyPr wrap="square" lIns="0" tIns="0" rIns="0" bIns="0" rtlCol="0" anchor="t"/>
          <a:lstStyle/>
          <a:p>
            <a:pPr indent="0" marL="0">
              <a:buNone/>
            </a:pPr>
            <a:r>
              <a:rPr lang="en-US" sz="1400" dirty="0">
                <a:solidFill>
                  <a:schemeClr val="tx1"/>
                </a:solidFill>
              </a:rPr>
              <a:t>Guides us in conflict</a:t>
            </a:r>
            <a:endParaRPr lang="en-US" sz="1400" dirty="0"/>
          </a:p>
        </p:txBody>
      </p:sp>
      <p:sp>
        <p:nvSpPr>
          <p:cNvPr id="65" name="Checkbox"/>
          <p:cNvSpPr/>
          <p:nvPr/>
        </p:nvSpPr>
        <p:spPr>
          <a:xfrm>
            <a:off x="6903720" y="5769864"/>
            <a:ext cx="182880" cy="182880"/>
          </a:xfrm>
          <a:prstGeom prst="rect">
            <a:avLst/>
          </a:prstGeom>
          <a:solidFill>
            <a:schemeClr val="bg1"/>
          </a:solidFill>
          <a:ln w="15875">
            <a:solidFill>
              <a:schemeClr val="accent1"/>
            </a:solidFill>
            <a:prstDash val="solid"/>
          </a:ln>
        </p:spPr>
      </p:sp>
      <p:sp>
        <p:nvSpPr>
          <p:cNvPr id="66" name="Text 63"/>
          <p:cNvSpPr txBox="1"/>
          <p:nvPr/>
        </p:nvSpPr>
        <p:spPr>
          <a:xfrm>
            <a:off x="7214616" y="5733288"/>
            <a:ext cx="1975104" cy="320040"/>
          </a:xfrm>
          <a:prstGeom prst="rect">
            <a:avLst/>
          </a:prstGeom>
          <a:noFill/>
          <a:ln/>
        </p:spPr>
        <p:txBody>
          <a:bodyPr wrap="square" lIns="0" tIns="0" rIns="0" bIns="0" rtlCol="0" anchor="t"/>
          <a:lstStyle/>
          <a:p>
            <a:pPr indent="0" marL="0">
              <a:buNone/>
            </a:pPr>
            <a:r>
              <a:rPr lang="en-US" sz="1400" dirty="0">
                <a:solidFill>
                  <a:schemeClr val="tx1"/>
                </a:solidFill>
              </a:rPr>
              <a:t>We can live it consistently</a:t>
            </a:r>
            <a:endParaRPr lang="en-US" sz="1400" dirty="0"/>
          </a:p>
        </p:txBody>
      </p:sp>
      <p:sp>
        <p:nvSpPr>
          <p:cNvPr id="67" name="Checkbox"/>
          <p:cNvSpPr/>
          <p:nvPr/>
        </p:nvSpPr>
        <p:spPr>
          <a:xfrm>
            <a:off x="9281160" y="5769864"/>
            <a:ext cx="182880" cy="182880"/>
          </a:xfrm>
          <a:prstGeom prst="rect">
            <a:avLst/>
          </a:prstGeom>
          <a:solidFill>
            <a:schemeClr val="bg1"/>
          </a:solidFill>
          <a:ln w="15875">
            <a:solidFill>
              <a:schemeClr val="accent1"/>
            </a:solidFill>
            <a:prstDash val="solid"/>
          </a:ln>
        </p:spPr>
      </p:sp>
      <p:sp>
        <p:nvSpPr>
          <p:cNvPr id="68" name="Text 65"/>
          <p:cNvSpPr txBox="1"/>
          <p:nvPr/>
        </p:nvSpPr>
        <p:spPr>
          <a:xfrm>
            <a:off x="9592056" y="5733288"/>
            <a:ext cx="1975104" cy="320040"/>
          </a:xfrm>
          <a:prstGeom prst="rect">
            <a:avLst/>
          </a:prstGeom>
          <a:noFill/>
          <a:ln/>
        </p:spPr>
        <p:txBody>
          <a:bodyPr wrap="square" lIns="0" tIns="0" rIns="0" bIns="0" rtlCol="0" anchor="t"/>
          <a:lstStyle/>
          <a:p>
            <a:pPr indent="0" marL="0">
              <a:buNone/>
            </a:pPr>
            <a:r>
              <a:rPr lang="en-US" sz="1400" dirty="0">
                <a:solidFill>
                  <a:schemeClr val="tx1"/>
                </a:solidFill>
              </a:rPr>
              <a:t>Supports our mission</a:t>
            </a:r>
            <a:endParaRPr lang="en-US" sz="14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548640" y="1783080"/>
            <a:ext cx="3566160" cy="1097280"/>
          </a:xfrm>
          <a:prstGeom prst="rect">
            <a:avLst/>
          </a:prstGeom>
          <a:noFill/>
          <a:ln/>
        </p:spPr>
        <p:txBody>
          <a:bodyPr wrap="square" lIns="0" tIns="0" rIns="0" bIns="0" rtlCol="0" anchor="b"/>
          <a:lstStyle/>
          <a:p>
            <a:pPr algn="l" indent="0" marL="0">
              <a:buNone/>
            </a:pPr>
            <a:r>
              <a:rPr lang="en-US" sz="4000" b="1" dirty="0">
                <a:solidFill>
                  <a:schemeClr val="bg1"/>
                </a:solidFill>
              </a:rPr>
              <a:t>Goals</a:t>
            </a:r>
            <a:endParaRPr lang="en-US" sz="4000" dirty="0"/>
          </a:p>
        </p:txBody>
      </p:sp>
      <p:sp>
        <p:nvSpPr>
          <p:cNvPr id="3" name="Text 1"/>
          <p:cNvSpPr/>
          <p:nvPr>
            <p:ph idx="102" type="body" hasCustomPrompt="1"/>
          </p:nvPr>
        </p:nvSpPr>
        <p:spPr>
          <a:xfrm>
            <a:off x="548640" y="2880360"/>
            <a:ext cx="3566160" cy="457200"/>
          </a:xfrm>
          <a:prstGeom prst="rect">
            <a:avLst/>
          </a:prstGeom>
          <a:noFill/>
          <a:ln/>
        </p:spPr>
        <p:txBody>
          <a:bodyPr wrap="square" lIns="0" tIns="0" rIns="0" bIns="0" rtlCol="0" anchor="t"/>
          <a:lstStyle/>
          <a:p>
            <a:pPr algn="l" indent="0" marL="0">
              <a:buNone/>
            </a:pPr>
            <a:r>
              <a:rPr lang="en-US" sz="2000" i="1" dirty="0">
                <a:solidFill>
                  <a:schemeClr val="accent5"/>
                </a:solidFill>
              </a:rPr>
              <a:t>What you aim to achieve</a:t>
            </a:r>
            <a:endParaRPr lang="en-US" sz="2000" dirty="0"/>
          </a:p>
        </p:txBody>
      </p:sp>
      <p:sp>
        <p:nvSpPr>
          <p:cNvPr id="4" name="Text 2"/>
          <p:cNvSpPr txBox="1"/>
          <p:nvPr/>
        </p:nvSpPr>
        <p:spPr>
          <a:xfrm>
            <a:off x="548640" y="320040"/>
            <a:ext cx="2743200" cy="1051560"/>
          </a:xfrm>
          <a:prstGeom prst="rect">
            <a:avLst/>
          </a:prstGeom>
          <a:noFill/>
          <a:ln/>
        </p:spPr>
        <p:txBody>
          <a:bodyPr wrap="square" lIns="0" tIns="0" rIns="0" bIns="0" rtlCol="0" anchor="b"/>
          <a:lstStyle/>
          <a:p>
            <a:pPr indent="0" marL="0">
              <a:buNone/>
            </a:pPr>
            <a:r>
              <a:rPr lang="en-US" sz="8000" b="1" dirty="0">
                <a:solidFill>
                  <a:schemeClr val="accent1"/>
                </a:solidFill>
                <a:latin typeface="+mj-lt" pitchFamily="34" charset="0"/>
                <a:ea typeface="+mj-lt" pitchFamily="34" charset="-122"/>
                <a:cs typeface="+mj-lt" pitchFamily="34" charset="-120"/>
              </a:rPr>
              <a:t>05</a:t>
            </a:r>
            <a:endParaRPr lang="en-US" sz="8000" dirty="0"/>
          </a:p>
        </p:txBody>
      </p:sp>
      <p:sp>
        <p:nvSpPr>
          <p:cNvPr id="5" name="Text 3"/>
          <p:cNvSpPr txBox="1"/>
          <p:nvPr/>
        </p:nvSpPr>
        <p:spPr>
          <a:xfrm>
            <a:off x="548640" y="1444752"/>
            <a:ext cx="3566160" cy="274320"/>
          </a:xfrm>
          <a:prstGeom prst="rect">
            <a:avLst/>
          </a:prstGeom>
          <a:noFill/>
          <a:ln/>
        </p:spPr>
        <p:txBody>
          <a:bodyPr wrap="square" lIns="0" tIns="0" rIns="0" bIns="0" rtlCol="0" anchor="t"/>
          <a:lstStyle/>
          <a:p>
            <a:pPr indent="0" marL="0">
              <a:buNone/>
            </a:pPr>
            <a:r>
              <a:rPr lang="en-US" sz="1200" b="1" spc="300" kern="0" dirty="0">
                <a:solidFill>
                  <a:schemeClr val="accent5"/>
                </a:solidFill>
              </a:rPr>
              <a:t>WORKSHOP 05  ·  STRATEGY</a:t>
            </a:r>
            <a:endParaRPr lang="en-US" sz="1200" dirty="0"/>
          </a:p>
        </p:txBody>
      </p:sp>
      <p:sp>
        <p:nvSpPr>
          <p:cNvPr id="6" name="Text 4"/>
          <p:cNvSpPr txBox="1"/>
          <p:nvPr/>
        </p:nvSpPr>
        <p:spPr>
          <a:xfrm>
            <a:off x="548640" y="3474720"/>
            <a:ext cx="3566160" cy="914400"/>
          </a:xfrm>
          <a:prstGeom prst="rect">
            <a:avLst/>
          </a:prstGeom>
          <a:noFill/>
          <a:ln/>
        </p:spPr>
        <p:txBody>
          <a:bodyPr wrap="square" lIns="0" tIns="0" rIns="0" bIns="0" rtlCol="0" anchor="t"/>
          <a:lstStyle/>
          <a:p>
            <a:pPr indent="0" marL="0">
              <a:buNone/>
            </a:pPr>
            <a:r>
              <a:rPr lang="en-US" sz="1400" dirty="0">
                <a:solidFill>
                  <a:schemeClr val="bg2"/>
                </a:solidFill>
              </a:rPr>
              <a:t>Specific, measurable, time-bound targets for the next one to five years.</a:t>
            </a:r>
            <a:endParaRPr lang="en-US" sz="1400" dirty="0"/>
          </a:p>
        </p:txBody>
      </p:sp>
      <p:sp>
        <p:nvSpPr>
          <p:cNvPr id="7" name="Text 5"/>
          <p:cNvSpPr txBox="1"/>
          <p:nvPr/>
        </p:nvSpPr>
        <p:spPr>
          <a:xfrm>
            <a:off x="548640" y="4526280"/>
            <a:ext cx="35661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YOU'LL LEAVE WITH</a:t>
            </a:r>
            <a:endParaRPr lang="en-US" sz="1100" dirty="0"/>
          </a:p>
        </p:txBody>
      </p:sp>
      <p:sp>
        <p:nvSpPr>
          <p:cNvPr id="8" name="Text 6"/>
          <p:cNvSpPr txBox="1"/>
          <p:nvPr/>
        </p:nvSpPr>
        <p:spPr>
          <a:xfrm>
            <a:off x="548640" y="4828032"/>
            <a:ext cx="3566160" cy="1280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3–5 measurable goals</a:t>
            </a:r>
            <a:endParaRPr lang="en-US" sz="1400" dirty="0"/>
          </a:p>
          <a:p>
            <a:pPr marL="342900" indent="-342900">
              <a:spcAft>
                <a:spcPts val="600"/>
              </a:spcAft>
              <a:buSzPct val="100000"/>
              <a:buChar char="•"/>
            </a:pPr>
            <a:r>
              <a:rPr lang="en-US" sz="1400" dirty="0">
                <a:solidFill>
                  <a:schemeClr val="bg1"/>
                </a:solidFill>
              </a:rPr>
              <a:t>Success metrics for each goal</a:t>
            </a:r>
            <a:endParaRPr lang="en-US" sz="1400" dirty="0"/>
          </a:p>
          <a:p>
            <a:pPr marL="342900" indent="-342900">
              <a:spcAft>
                <a:spcPts val="600"/>
              </a:spcAft>
              <a:buSzPct val="100000"/>
              <a:buChar char="•"/>
            </a:pPr>
            <a:r>
              <a:rPr lang="en-US" sz="1400" dirty="0">
                <a:solidFill>
                  <a:schemeClr val="bg1"/>
                </a:solidFill>
              </a:rPr>
              <a:t>Priorities for the next 1–5 years</a:t>
            </a:r>
            <a:endParaRPr lang="en-US" sz="1400" dirty="0"/>
          </a:p>
        </p:txBody>
      </p:sp>
      <p:sp>
        <p:nvSpPr>
          <p:cNvPr id="9" name="Text 7"/>
          <p:cNvSpPr txBox="1"/>
          <p:nvPr/>
        </p:nvSpPr>
        <p:spPr>
          <a:xfrm>
            <a:off x="548640" y="6263640"/>
            <a:ext cx="3566160" cy="274320"/>
          </a:xfrm>
          <a:prstGeom prst="rect">
            <a:avLst/>
          </a:prstGeom>
          <a:noFill/>
          <a:ln/>
        </p:spPr>
        <p:txBody>
          <a:bodyPr wrap="square" lIns="0" tIns="0" rIns="0" bIns="0" rtlCol="0" anchor="t"/>
          <a:lstStyle/>
          <a:p>
            <a:pPr indent="0" marL="0">
              <a:buNone/>
            </a:pPr>
            <a:r>
              <a:rPr lang="en-US" sz="1200" i="1" dirty="0">
                <a:solidFill>
                  <a:schemeClr val="accent5"/>
                </a:solidFill>
              </a:rPr>
              <a:t>1–2 hours  ·  full, uninterrupted focus</a:t>
            </a:r>
            <a:endParaRPr lang="en-US" sz="1200" dirty="0"/>
          </a:p>
        </p:txBody>
      </p:sp>
      <p:sp>
        <p:nvSpPr>
          <p:cNvPr id="10" name="Text 8"/>
          <p:cNvSpPr txBox="1"/>
          <p:nvPr/>
        </p:nvSpPr>
        <p:spPr>
          <a:xfrm>
            <a:off x="4937760" y="50292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KEY QUESTIONS</a:t>
            </a:r>
            <a:endParaRPr lang="en-US" sz="1100" dirty="0"/>
          </a:p>
        </p:txBody>
      </p:sp>
      <p:sp>
        <p:nvSpPr>
          <p:cNvPr id="11" name="Text 9"/>
          <p:cNvSpPr txBox="1"/>
          <p:nvPr/>
        </p:nvSpPr>
        <p:spPr>
          <a:xfrm>
            <a:off x="4937760" y="8686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1</a:t>
            </a:r>
            <a:endParaRPr lang="en-US" sz="1800" dirty="0"/>
          </a:p>
        </p:txBody>
      </p:sp>
      <p:sp>
        <p:nvSpPr>
          <p:cNvPr id="12" name="Text 10"/>
          <p:cNvSpPr txBox="1"/>
          <p:nvPr/>
        </p:nvSpPr>
        <p:spPr>
          <a:xfrm>
            <a:off x="5394960" y="88696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specific outcomes do we want in the next 1–5 years?</a:t>
            </a:r>
            <a:endParaRPr lang="en-US" sz="1600" dirty="0"/>
          </a:p>
        </p:txBody>
      </p:sp>
      <p:sp>
        <p:nvSpPr>
          <p:cNvPr id="13" name="Text 11"/>
          <p:cNvSpPr txBox="1"/>
          <p:nvPr/>
        </p:nvSpPr>
        <p:spPr>
          <a:xfrm>
            <a:off x="4937760" y="164592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2</a:t>
            </a:r>
            <a:endParaRPr lang="en-US" sz="1800" dirty="0"/>
          </a:p>
        </p:txBody>
      </p:sp>
      <p:sp>
        <p:nvSpPr>
          <p:cNvPr id="14" name="Text 12"/>
          <p:cNvSpPr txBox="1"/>
          <p:nvPr/>
        </p:nvSpPr>
        <p:spPr>
          <a:xfrm>
            <a:off x="5394960" y="166420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are our priorities for wealth, impact and supporting family members?</a:t>
            </a:r>
            <a:endParaRPr lang="en-US" sz="1600" dirty="0"/>
          </a:p>
        </p:txBody>
      </p:sp>
      <p:sp>
        <p:nvSpPr>
          <p:cNvPr id="15" name="Text 13"/>
          <p:cNvSpPr txBox="1"/>
          <p:nvPr/>
        </p:nvSpPr>
        <p:spPr>
          <a:xfrm>
            <a:off x="4937760" y="242316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3</a:t>
            </a:r>
            <a:endParaRPr lang="en-US" sz="1800" dirty="0"/>
          </a:p>
        </p:txBody>
      </p:sp>
      <p:sp>
        <p:nvSpPr>
          <p:cNvPr id="16" name="Text 14"/>
          <p:cNvSpPr txBox="1"/>
          <p:nvPr/>
        </p:nvSpPr>
        <p:spPr>
          <a:xfrm>
            <a:off x="5394960" y="2441448"/>
            <a:ext cx="6336792" cy="731520"/>
          </a:xfrm>
          <a:prstGeom prst="rect">
            <a:avLst/>
          </a:prstGeom>
          <a:noFill/>
          <a:ln/>
        </p:spPr>
        <p:txBody>
          <a:bodyPr wrap="square" lIns="0" tIns="0" rIns="0" bIns="0" rtlCol="0" anchor="t"/>
          <a:lstStyle/>
          <a:p>
            <a:pPr indent="0" marL="0">
              <a:buNone/>
            </a:pPr>
            <a:r>
              <a:rPr lang="en-US" sz="1600" dirty="0">
                <a:solidFill>
                  <a:schemeClr val="tx1"/>
                </a:solidFill>
              </a:rPr>
              <a:t>How do these goals align with our long-term vision?</a:t>
            </a:r>
            <a:endParaRPr lang="en-US" sz="1600" dirty="0"/>
          </a:p>
        </p:txBody>
      </p:sp>
      <p:sp>
        <p:nvSpPr>
          <p:cNvPr id="17" name="Text 15"/>
          <p:cNvSpPr txBox="1"/>
          <p:nvPr/>
        </p:nvSpPr>
        <p:spPr>
          <a:xfrm>
            <a:off x="4937760" y="320040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4</a:t>
            </a:r>
            <a:endParaRPr lang="en-US" sz="1800" dirty="0"/>
          </a:p>
        </p:txBody>
      </p:sp>
      <p:sp>
        <p:nvSpPr>
          <p:cNvPr id="18" name="Text 16"/>
          <p:cNvSpPr txBox="1"/>
          <p:nvPr/>
        </p:nvSpPr>
        <p:spPr>
          <a:xfrm>
            <a:off x="5394960" y="3218688"/>
            <a:ext cx="6336792" cy="731520"/>
          </a:xfrm>
          <a:prstGeom prst="rect">
            <a:avLst/>
          </a:prstGeom>
          <a:noFill/>
          <a:ln/>
        </p:spPr>
        <p:txBody>
          <a:bodyPr wrap="square" lIns="0" tIns="0" rIns="0" bIns="0" rtlCol="0" anchor="t"/>
          <a:lstStyle/>
          <a:p>
            <a:pPr indent="0" marL="0">
              <a:buNone/>
            </a:pPr>
            <a:r>
              <a:rPr lang="en-US" sz="1600" dirty="0">
                <a:solidFill>
                  <a:schemeClr val="tx1"/>
                </a:solidFill>
              </a:rPr>
              <a:t>What constraints or resources should we consider?</a:t>
            </a:r>
            <a:endParaRPr lang="en-US" sz="1600" dirty="0"/>
          </a:p>
        </p:txBody>
      </p:sp>
      <p:sp>
        <p:nvSpPr>
          <p:cNvPr id="19" name="Text 17"/>
          <p:cNvSpPr txBox="1"/>
          <p:nvPr/>
        </p:nvSpPr>
        <p:spPr>
          <a:xfrm>
            <a:off x="4937760" y="443484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SESSION FLOW</a:t>
            </a:r>
            <a:endParaRPr lang="en-US" sz="1100" dirty="0"/>
          </a:p>
        </p:txBody>
      </p:sp>
      <p:sp>
        <p:nvSpPr>
          <p:cNvPr id="20" name="Step 1"/>
          <p:cNvSpPr/>
          <p:nvPr/>
        </p:nvSpPr>
        <p:spPr>
          <a:xfrm>
            <a:off x="4937760" y="4754880"/>
            <a:ext cx="1018032" cy="1051560"/>
          </a:xfrm>
          <a:prstGeom prst="roundRect">
            <a:avLst>
              <a:gd name="adj" fmla="val 5389"/>
            </a:avLst>
          </a:prstGeom>
          <a:solidFill>
            <a:schemeClr val="bg1"/>
          </a:solidFill>
          <a:ln w="9525">
            <a:solidFill>
              <a:schemeClr val="accent4"/>
            </a:solidFill>
            <a:prstDash val="solid"/>
          </a:ln>
        </p:spPr>
      </p:sp>
      <p:sp>
        <p:nvSpPr>
          <p:cNvPr id="21" name="Text 19"/>
          <p:cNvSpPr txBox="1"/>
          <p:nvPr/>
        </p:nvSpPr>
        <p:spPr>
          <a:xfrm>
            <a:off x="5010912"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1</a:t>
            </a:r>
            <a:endParaRPr lang="en-US" sz="1000" dirty="0"/>
          </a:p>
        </p:txBody>
      </p:sp>
      <p:sp>
        <p:nvSpPr>
          <p:cNvPr id="22" name="Text 20"/>
          <p:cNvSpPr txBox="1"/>
          <p:nvPr/>
        </p:nvSpPr>
        <p:spPr>
          <a:xfrm>
            <a:off x="5010912"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Ideas</a:t>
            </a:r>
            <a:endParaRPr lang="en-US" sz="1300" dirty="0"/>
          </a:p>
        </p:txBody>
      </p:sp>
      <p:sp>
        <p:nvSpPr>
          <p:cNvPr id="23" name="Text 21"/>
          <p:cNvSpPr txBox="1"/>
          <p:nvPr/>
        </p:nvSpPr>
        <p:spPr>
          <a:xfrm>
            <a:off x="5010912"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24" name="Step 2"/>
          <p:cNvSpPr/>
          <p:nvPr/>
        </p:nvSpPr>
        <p:spPr>
          <a:xfrm>
            <a:off x="6092952" y="4754880"/>
            <a:ext cx="1018032" cy="1051560"/>
          </a:xfrm>
          <a:prstGeom prst="roundRect">
            <a:avLst>
              <a:gd name="adj" fmla="val 5389"/>
            </a:avLst>
          </a:prstGeom>
          <a:solidFill>
            <a:schemeClr val="bg1"/>
          </a:solidFill>
          <a:ln w="9525">
            <a:solidFill>
              <a:schemeClr val="accent4"/>
            </a:solidFill>
            <a:prstDash val="solid"/>
          </a:ln>
        </p:spPr>
      </p:sp>
      <p:sp>
        <p:nvSpPr>
          <p:cNvPr id="25" name="Text 23"/>
          <p:cNvSpPr txBox="1"/>
          <p:nvPr/>
        </p:nvSpPr>
        <p:spPr>
          <a:xfrm>
            <a:off x="6166104"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2</a:t>
            </a:r>
            <a:endParaRPr lang="en-US" sz="1000" dirty="0"/>
          </a:p>
        </p:txBody>
      </p:sp>
      <p:sp>
        <p:nvSpPr>
          <p:cNvPr id="26" name="Text 24"/>
          <p:cNvSpPr txBox="1"/>
          <p:nvPr/>
        </p:nvSpPr>
        <p:spPr>
          <a:xfrm>
            <a:off x="6166104"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Cluster</a:t>
            </a:r>
            <a:endParaRPr lang="en-US" sz="1300" dirty="0"/>
          </a:p>
        </p:txBody>
      </p:sp>
      <p:sp>
        <p:nvSpPr>
          <p:cNvPr id="27" name="Text 25"/>
          <p:cNvSpPr txBox="1"/>
          <p:nvPr/>
        </p:nvSpPr>
        <p:spPr>
          <a:xfrm>
            <a:off x="6166104"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28" name="Step 3"/>
          <p:cNvSpPr/>
          <p:nvPr/>
        </p:nvSpPr>
        <p:spPr>
          <a:xfrm>
            <a:off x="7248144" y="4754880"/>
            <a:ext cx="1018032" cy="1051560"/>
          </a:xfrm>
          <a:prstGeom prst="roundRect">
            <a:avLst>
              <a:gd name="adj" fmla="val 5389"/>
            </a:avLst>
          </a:prstGeom>
          <a:solidFill>
            <a:schemeClr val="bg1"/>
          </a:solidFill>
          <a:ln w="9525">
            <a:solidFill>
              <a:schemeClr val="accent4"/>
            </a:solidFill>
            <a:prstDash val="solid"/>
          </a:ln>
        </p:spPr>
      </p:sp>
      <p:sp>
        <p:nvSpPr>
          <p:cNvPr id="29" name="Text 27"/>
          <p:cNvSpPr txBox="1"/>
          <p:nvPr/>
        </p:nvSpPr>
        <p:spPr>
          <a:xfrm>
            <a:off x="7321296"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3</a:t>
            </a:r>
            <a:endParaRPr lang="en-US" sz="1000" dirty="0"/>
          </a:p>
        </p:txBody>
      </p:sp>
      <p:sp>
        <p:nvSpPr>
          <p:cNvPr id="30" name="Text 28"/>
          <p:cNvSpPr txBox="1"/>
          <p:nvPr/>
        </p:nvSpPr>
        <p:spPr>
          <a:xfrm>
            <a:off x="7321296"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Prioritise</a:t>
            </a:r>
            <a:endParaRPr lang="en-US" sz="1300" dirty="0"/>
          </a:p>
        </p:txBody>
      </p:sp>
      <p:sp>
        <p:nvSpPr>
          <p:cNvPr id="31" name="Text 29"/>
          <p:cNvSpPr txBox="1"/>
          <p:nvPr/>
        </p:nvSpPr>
        <p:spPr>
          <a:xfrm>
            <a:off x="7321296"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25 min</a:t>
            </a:r>
            <a:endParaRPr lang="en-US" sz="1200" dirty="0"/>
          </a:p>
        </p:txBody>
      </p:sp>
      <p:sp>
        <p:nvSpPr>
          <p:cNvPr id="32" name="Step 4"/>
          <p:cNvSpPr/>
          <p:nvPr/>
        </p:nvSpPr>
        <p:spPr>
          <a:xfrm>
            <a:off x="8403336" y="4754880"/>
            <a:ext cx="1018032" cy="1051560"/>
          </a:xfrm>
          <a:prstGeom prst="roundRect">
            <a:avLst>
              <a:gd name="adj" fmla="val 5389"/>
            </a:avLst>
          </a:prstGeom>
          <a:solidFill>
            <a:schemeClr val="bg1"/>
          </a:solidFill>
          <a:ln w="9525">
            <a:solidFill>
              <a:schemeClr val="accent4"/>
            </a:solidFill>
            <a:prstDash val="solid"/>
          </a:ln>
        </p:spPr>
      </p:sp>
      <p:sp>
        <p:nvSpPr>
          <p:cNvPr id="33" name="Text 31"/>
          <p:cNvSpPr txBox="1"/>
          <p:nvPr/>
        </p:nvSpPr>
        <p:spPr>
          <a:xfrm>
            <a:off x="8476488"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4</a:t>
            </a:r>
            <a:endParaRPr lang="en-US" sz="1000" dirty="0"/>
          </a:p>
        </p:txBody>
      </p:sp>
      <p:sp>
        <p:nvSpPr>
          <p:cNvPr id="34" name="Text 32"/>
          <p:cNvSpPr txBox="1"/>
          <p:nvPr/>
        </p:nvSpPr>
        <p:spPr>
          <a:xfrm>
            <a:off x="8476488"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Metrics</a:t>
            </a:r>
            <a:endParaRPr lang="en-US" sz="1300" dirty="0"/>
          </a:p>
        </p:txBody>
      </p:sp>
      <p:sp>
        <p:nvSpPr>
          <p:cNvPr id="35" name="Step 5"/>
          <p:cNvSpPr/>
          <p:nvPr/>
        </p:nvSpPr>
        <p:spPr>
          <a:xfrm>
            <a:off x="9558528" y="4754880"/>
            <a:ext cx="1018032" cy="1051560"/>
          </a:xfrm>
          <a:prstGeom prst="roundRect">
            <a:avLst>
              <a:gd name="adj" fmla="val 5389"/>
            </a:avLst>
          </a:prstGeom>
          <a:solidFill>
            <a:schemeClr val="bg1"/>
          </a:solidFill>
          <a:ln w="9525">
            <a:solidFill>
              <a:schemeClr val="accent4"/>
            </a:solidFill>
            <a:prstDash val="solid"/>
          </a:ln>
        </p:spPr>
      </p:sp>
      <p:sp>
        <p:nvSpPr>
          <p:cNvPr id="36" name="Text 34"/>
          <p:cNvSpPr txBox="1"/>
          <p:nvPr/>
        </p:nvSpPr>
        <p:spPr>
          <a:xfrm>
            <a:off x="9631680"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5</a:t>
            </a:r>
            <a:endParaRPr lang="en-US" sz="1000" dirty="0"/>
          </a:p>
        </p:txBody>
      </p:sp>
      <p:sp>
        <p:nvSpPr>
          <p:cNvPr id="37" name="Text 35"/>
          <p:cNvSpPr txBox="1"/>
          <p:nvPr/>
        </p:nvSpPr>
        <p:spPr>
          <a:xfrm>
            <a:off x="9631680"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Backcast</a:t>
            </a:r>
            <a:endParaRPr lang="en-US" sz="1300" dirty="0"/>
          </a:p>
        </p:txBody>
      </p:sp>
      <p:sp>
        <p:nvSpPr>
          <p:cNvPr id="38" name="Text 36"/>
          <p:cNvSpPr txBox="1"/>
          <p:nvPr/>
        </p:nvSpPr>
        <p:spPr>
          <a:xfrm>
            <a:off x="9631680"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39" name="Step 6"/>
          <p:cNvSpPr/>
          <p:nvPr/>
        </p:nvSpPr>
        <p:spPr>
          <a:xfrm>
            <a:off x="10713720" y="4754880"/>
            <a:ext cx="1018032" cy="1051560"/>
          </a:xfrm>
          <a:prstGeom prst="roundRect">
            <a:avLst>
              <a:gd name="adj" fmla="val 5389"/>
            </a:avLst>
          </a:prstGeom>
          <a:solidFill>
            <a:schemeClr val="bg1"/>
          </a:solidFill>
          <a:ln w="9525">
            <a:solidFill>
              <a:schemeClr val="accent4"/>
            </a:solidFill>
            <a:prstDash val="solid"/>
          </a:ln>
        </p:spPr>
      </p:sp>
      <p:sp>
        <p:nvSpPr>
          <p:cNvPr id="40" name="Text 38"/>
          <p:cNvSpPr txBox="1"/>
          <p:nvPr/>
        </p:nvSpPr>
        <p:spPr>
          <a:xfrm>
            <a:off x="10786872"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6</a:t>
            </a:r>
            <a:endParaRPr lang="en-US" sz="1000" dirty="0"/>
          </a:p>
        </p:txBody>
      </p:sp>
      <p:sp>
        <p:nvSpPr>
          <p:cNvPr id="41" name="Text 39"/>
          <p:cNvSpPr txBox="1"/>
          <p:nvPr/>
        </p:nvSpPr>
        <p:spPr>
          <a:xfrm>
            <a:off x="10786872"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Validate</a:t>
            </a:r>
            <a:endParaRPr lang="en-US" sz="1300" dirty="0"/>
          </a:p>
        </p:txBody>
      </p:sp>
      <p:sp>
        <p:nvSpPr>
          <p:cNvPr id="42" name="Text 40"/>
          <p:cNvSpPr txBox="1"/>
          <p:nvPr/>
        </p:nvSpPr>
        <p:spPr>
          <a:xfrm>
            <a:off x="10786872"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10 min</a:t>
            </a:r>
            <a:endParaRPr lang="en-US" sz="1200" dirty="0"/>
          </a:p>
        </p:txBody>
      </p:sp>
      <p:sp>
        <p:nvSpPr>
          <p:cNvPr id="43" name="Text 41"/>
          <p:cNvSpPr txBox="1"/>
          <p:nvPr/>
        </p:nvSpPr>
        <p:spPr>
          <a:xfrm>
            <a:off x="4937760" y="5943600"/>
            <a:ext cx="6793992" cy="365760"/>
          </a:xfrm>
          <a:prstGeom prst="rect">
            <a:avLst/>
          </a:prstGeom>
          <a:noFill/>
          <a:ln/>
        </p:spPr>
        <p:txBody>
          <a:bodyPr wrap="square" lIns="0" tIns="0" rIns="0" bIns="0" rtlCol="0" anchor="t"/>
          <a:lstStyle/>
          <a:p>
            <a:pPr indent="0" marL="0">
              <a:buNone/>
            </a:pPr>
            <a:r>
              <a:rPr lang="en-US" sz="1200" i="1" dirty="0">
                <a:solidFill>
                  <a:schemeClr val="accent6"/>
                </a:solidFill>
              </a:rPr>
              <a:t>Prep: review Purpose, Mission, Vision and Values; note current priorities and resource constraints.</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Brainstorm goals by category</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5</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STRATEGY</a:t>
            </a:r>
            <a:endParaRPr lang="en-US" sz="1100" dirty="0"/>
          </a:p>
        </p:txBody>
      </p:sp>
      <p:sp>
        <p:nvSpPr>
          <p:cNvPr id="8" name="Write area: Wealth management"/>
          <p:cNvSpPr/>
          <p:nvPr/>
        </p:nvSpPr>
        <p:spPr>
          <a:xfrm>
            <a:off x="457200" y="1280160"/>
            <a:ext cx="5547208" cy="2400300"/>
          </a:xfrm>
          <a:prstGeom prst="roundRect">
            <a:avLst>
              <a:gd name="adj" fmla="val 2286"/>
            </a:avLst>
          </a:prstGeom>
          <a:solidFill>
            <a:schemeClr val="bg1"/>
          </a:solidFill>
          <a:ln w="12700">
            <a:solidFill>
              <a:schemeClr val="accent3"/>
            </a:solidFill>
            <a:prstDash val="dash"/>
          </a:ln>
        </p:spPr>
      </p:sp>
      <p:sp>
        <p:nvSpPr>
          <p:cNvPr id="9" name="Text 6"/>
          <p:cNvSpPr txBox="1"/>
          <p:nvPr/>
        </p:nvSpPr>
        <p:spPr>
          <a:xfrm>
            <a:off x="621792" y="1426464"/>
            <a:ext cx="5218024" cy="228600"/>
          </a:xfrm>
          <a:prstGeom prst="rect">
            <a:avLst/>
          </a:prstGeom>
          <a:noFill/>
          <a:ln/>
        </p:spPr>
        <p:txBody>
          <a:bodyPr wrap="square" lIns="0" tIns="0" rIns="0" bIns="0" rtlCol="0" anchor="t"/>
          <a:lstStyle/>
          <a:p>
            <a:pPr indent="0" marL="0">
              <a:buNone/>
            </a:pPr>
            <a:r>
              <a:rPr lang="en-US" sz="1100" b="1" spc="150" kern="0" dirty="0">
                <a:solidFill>
                  <a:schemeClr val="tx2"/>
                </a:solidFill>
              </a:rPr>
              <a:t>WEALTH MANAGEMENT</a:t>
            </a:r>
            <a:endParaRPr lang="en-US" sz="1100" dirty="0"/>
          </a:p>
        </p:txBody>
      </p:sp>
      <p:sp>
        <p:nvSpPr>
          <p:cNvPr id="10" name="Text 7"/>
          <p:cNvSpPr txBox="1"/>
          <p:nvPr/>
        </p:nvSpPr>
        <p:spPr>
          <a:xfrm>
            <a:off x="621792" y="1700784"/>
            <a:ext cx="5218024" cy="417576"/>
          </a:xfrm>
          <a:prstGeom prst="rect">
            <a:avLst/>
          </a:prstGeom>
          <a:noFill/>
          <a:ln/>
        </p:spPr>
        <p:txBody>
          <a:bodyPr wrap="square" lIns="0" tIns="0" rIns="0" bIns="0" rtlCol="0" anchor="t"/>
          <a:lstStyle/>
          <a:p>
            <a:pPr indent="0" marL="0">
              <a:buNone/>
            </a:pPr>
            <a:r>
              <a:rPr lang="en-US" sz="1200" i="1" dirty="0">
                <a:solidFill>
                  <a:schemeClr val="accent6"/>
                </a:solidFill>
              </a:rPr>
              <a:t>Portfolio growth and diversification · risk and preservation · asset allocation and performance</a:t>
            </a:r>
            <a:endParaRPr lang="en-US" sz="1200" dirty="0"/>
          </a:p>
        </p:txBody>
      </p:sp>
      <p:sp>
        <p:nvSpPr>
          <p:cNvPr id="11" name="Shape 8"/>
          <p:cNvSpPr/>
          <p:nvPr/>
        </p:nvSpPr>
        <p:spPr>
          <a:xfrm>
            <a:off x="621792" y="2511552"/>
            <a:ext cx="5218024" cy="0"/>
          </a:xfrm>
          <a:prstGeom prst="line">
            <a:avLst/>
          </a:prstGeom>
          <a:noFill/>
          <a:ln w="9525">
            <a:solidFill>
              <a:schemeClr val="accent4"/>
            </a:solidFill>
            <a:prstDash val="solid"/>
          </a:ln>
        </p:spPr>
      </p:sp>
      <p:sp>
        <p:nvSpPr>
          <p:cNvPr id="12" name="Shape 9"/>
          <p:cNvSpPr/>
          <p:nvPr/>
        </p:nvSpPr>
        <p:spPr>
          <a:xfrm>
            <a:off x="621792" y="2895600"/>
            <a:ext cx="5218024" cy="0"/>
          </a:xfrm>
          <a:prstGeom prst="line">
            <a:avLst/>
          </a:prstGeom>
          <a:noFill/>
          <a:ln w="9525">
            <a:solidFill>
              <a:schemeClr val="accent4"/>
            </a:solidFill>
            <a:prstDash val="solid"/>
          </a:ln>
        </p:spPr>
      </p:sp>
      <p:sp>
        <p:nvSpPr>
          <p:cNvPr id="13" name="Shape 10"/>
          <p:cNvSpPr/>
          <p:nvPr/>
        </p:nvSpPr>
        <p:spPr>
          <a:xfrm>
            <a:off x="621792" y="3279648"/>
            <a:ext cx="5218024" cy="0"/>
          </a:xfrm>
          <a:prstGeom prst="line">
            <a:avLst/>
          </a:prstGeom>
          <a:noFill/>
          <a:ln w="9525">
            <a:solidFill>
              <a:schemeClr val="accent4"/>
            </a:solidFill>
            <a:prstDash val="solid"/>
          </a:ln>
        </p:spPr>
      </p:sp>
      <p:sp>
        <p:nvSpPr>
          <p:cNvPr id="14" name="Write area: Family development"/>
          <p:cNvSpPr/>
          <p:nvPr/>
        </p:nvSpPr>
        <p:spPr>
          <a:xfrm>
            <a:off x="6187288" y="1280160"/>
            <a:ext cx="5547208" cy="2400300"/>
          </a:xfrm>
          <a:prstGeom prst="roundRect">
            <a:avLst>
              <a:gd name="adj" fmla="val 2286"/>
            </a:avLst>
          </a:prstGeom>
          <a:solidFill>
            <a:schemeClr val="bg1"/>
          </a:solidFill>
          <a:ln w="12700">
            <a:solidFill>
              <a:schemeClr val="accent3"/>
            </a:solidFill>
            <a:prstDash val="dash"/>
          </a:ln>
        </p:spPr>
      </p:sp>
      <p:sp>
        <p:nvSpPr>
          <p:cNvPr id="15" name="Text 12"/>
          <p:cNvSpPr txBox="1"/>
          <p:nvPr/>
        </p:nvSpPr>
        <p:spPr>
          <a:xfrm>
            <a:off x="6351880" y="1426464"/>
            <a:ext cx="5218024" cy="228600"/>
          </a:xfrm>
          <a:prstGeom prst="rect">
            <a:avLst/>
          </a:prstGeom>
          <a:noFill/>
          <a:ln/>
        </p:spPr>
        <p:txBody>
          <a:bodyPr wrap="square" lIns="0" tIns="0" rIns="0" bIns="0" rtlCol="0" anchor="t"/>
          <a:lstStyle/>
          <a:p>
            <a:pPr indent="0" marL="0">
              <a:buNone/>
            </a:pPr>
            <a:r>
              <a:rPr lang="en-US" sz="1100" b="1" spc="150" kern="0" dirty="0">
                <a:solidFill>
                  <a:schemeClr val="tx2"/>
                </a:solidFill>
              </a:rPr>
              <a:t>FAMILY DEVELOPMENT</a:t>
            </a:r>
            <a:endParaRPr lang="en-US" sz="1100" dirty="0"/>
          </a:p>
        </p:txBody>
      </p:sp>
      <p:sp>
        <p:nvSpPr>
          <p:cNvPr id="16" name="Text 13"/>
          <p:cNvSpPr txBox="1"/>
          <p:nvPr/>
        </p:nvSpPr>
        <p:spPr>
          <a:xfrm>
            <a:off x="6351880" y="1700784"/>
            <a:ext cx="5218024" cy="417576"/>
          </a:xfrm>
          <a:prstGeom prst="rect">
            <a:avLst/>
          </a:prstGeom>
          <a:noFill/>
          <a:ln/>
        </p:spPr>
        <p:txBody>
          <a:bodyPr wrap="square" lIns="0" tIns="0" rIns="0" bIns="0" rtlCol="0" anchor="t"/>
          <a:lstStyle/>
          <a:p>
            <a:pPr indent="0" marL="0">
              <a:buNone/>
            </a:pPr>
            <a:r>
              <a:rPr lang="en-US" sz="1200" i="1" dirty="0">
                <a:solidFill>
                  <a:schemeClr val="accent6"/>
                </a:solidFill>
              </a:rPr>
              <a:t>Next-generation education · family governance and communication · succession and leadership</a:t>
            </a:r>
            <a:endParaRPr lang="en-US" sz="1200" dirty="0"/>
          </a:p>
        </p:txBody>
      </p:sp>
      <p:sp>
        <p:nvSpPr>
          <p:cNvPr id="17" name="Shape 14"/>
          <p:cNvSpPr/>
          <p:nvPr/>
        </p:nvSpPr>
        <p:spPr>
          <a:xfrm>
            <a:off x="6351880" y="2511552"/>
            <a:ext cx="5218024" cy="0"/>
          </a:xfrm>
          <a:prstGeom prst="line">
            <a:avLst/>
          </a:prstGeom>
          <a:noFill/>
          <a:ln w="9525">
            <a:solidFill>
              <a:schemeClr val="accent4"/>
            </a:solidFill>
            <a:prstDash val="solid"/>
          </a:ln>
        </p:spPr>
      </p:sp>
      <p:sp>
        <p:nvSpPr>
          <p:cNvPr id="18" name="Shape 15"/>
          <p:cNvSpPr/>
          <p:nvPr/>
        </p:nvSpPr>
        <p:spPr>
          <a:xfrm>
            <a:off x="6351880" y="2895600"/>
            <a:ext cx="5218024" cy="0"/>
          </a:xfrm>
          <a:prstGeom prst="line">
            <a:avLst/>
          </a:prstGeom>
          <a:noFill/>
          <a:ln w="9525">
            <a:solidFill>
              <a:schemeClr val="accent4"/>
            </a:solidFill>
            <a:prstDash val="solid"/>
          </a:ln>
        </p:spPr>
      </p:sp>
      <p:sp>
        <p:nvSpPr>
          <p:cNvPr id="19" name="Shape 16"/>
          <p:cNvSpPr/>
          <p:nvPr/>
        </p:nvSpPr>
        <p:spPr>
          <a:xfrm>
            <a:off x="6351880" y="3279648"/>
            <a:ext cx="5218024" cy="0"/>
          </a:xfrm>
          <a:prstGeom prst="line">
            <a:avLst/>
          </a:prstGeom>
          <a:noFill/>
          <a:ln w="9525">
            <a:solidFill>
              <a:schemeClr val="accent4"/>
            </a:solidFill>
            <a:prstDash val="solid"/>
          </a:ln>
        </p:spPr>
      </p:sp>
      <p:sp>
        <p:nvSpPr>
          <p:cNvPr id="20" name="Write area: Impact &amp; legacy"/>
          <p:cNvSpPr/>
          <p:nvPr/>
        </p:nvSpPr>
        <p:spPr>
          <a:xfrm>
            <a:off x="457200" y="3863340"/>
            <a:ext cx="5547208" cy="2400300"/>
          </a:xfrm>
          <a:prstGeom prst="roundRect">
            <a:avLst>
              <a:gd name="adj" fmla="val 2286"/>
            </a:avLst>
          </a:prstGeom>
          <a:solidFill>
            <a:schemeClr val="bg1"/>
          </a:solidFill>
          <a:ln w="12700">
            <a:solidFill>
              <a:schemeClr val="accent3"/>
            </a:solidFill>
            <a:prstDash val="dash"/>
          </a:ln>
        </p:spPr>
      </p:sp>
      <p:sp>
        <p:nvSpPr>
          <p:cNvPr id="21" name="Text 18"/>
          <p:cNvSpPr txBox="1"/>
          <p:nvPr/>
        </p:nvSpPr>
        <p:spPr>
          <a:xfrm>
            <a:off x="621792" y="4009644"/>
            <a:ext cx="5218024" cy="228600"/>
          </a:xfrm>
          <a:prstGeom prst="rect">
            <a:avLst/>
          </a:prstGeom>
          <a:noFill/>
          <a:ln/>
        </p:spPr>
        <p:txBody>
          <a:bodyPr wrap="square" lIns="0" tIns="0" rIns="0" bIns="0" rtlCol="0" anchor="t"/>
          <a:lstStyle/>
          <a:p>
            <a:pPr indent="0" marL="0">
              <a:buNone/>
            </a:pPr>
            <a:r>
              <a:rPr lang="en-US" sz="1100" b="1" spc="150" kern="0" dirty="0">
                <a:solidFill>
                  <a:schemeClr val="tx2"/>
                </a:solidFill>
              </a:rPr>
              <a:t>IMPACT &amp; LEGACY</a:t>
            </a:r>
            <a:endParaRPr lang="en-US" sz="1100" dirty="0"/>
          </a:p>
        </p:txBody>
      </p:sp>
      <p:sp>
        <p:nvSpPr>
          <p:cNvPr id="22" name="Text 19"/>
          <p:cNvSpPr txBox="1"/>
          <p:nvPr/>
        </p:nvSpPr>
        <p:spPr>
          <a:xfrm>
            <a:off x="621792" y="4283964"/>
            <a:ext cx="5218024" cy="417576"/>
          </a:xfrm>
          <a:prstGeom prst="rect">
            <a:avLst/>
          </a:prstGeom>
          <a:noFill/>
          <a:ln/>
        </p:spPr>
        <p:txBody>
          <a:bodyPr wrap="square" lIns="0" tIns="0" rIns="0" bIns="0" rtlCol="0" anchor="t"/>
          <a:lstStyle/>
          <a:p>
            <a:pPr indent="0" marL="0">
              <a:buNone/>
            </a:pPr>
            <a:r>
              <a:rPr lang="en-US" sz="1200" i="1" dirty="0">
                <a:solidFill>
                  <a:schemeClr val="accent6"/>
                </a:solidFill>
              </a:rPr>
              <a:t>Philanthropic initiatives · sustainable investment · community and social impact</a:t>
            </a:r>
            <a:endParaRPr lang="en-US" sz="1200" dirty="0"/>
          </a:p>
        </p:txBody>
      </p:sp>
      <p:sp>
        <p:nvSpPr>
          <p:cNvPr id="23" name="Shape 20"/>
          <p:cNvSpPr/>
          <p:nvPr/>
        </p:nvSpPr>
        <p:spPr>
          <a:xfrm>
            <a:off x="621792" y="5094732"/>
            <a:ext cx="5218024" cy="0"/>
          </a:xfrm>
          <a:prstGeom prst="line">
            <a:avLst/>
          </a:prstGeom>
          <a:noFill/>
          <a:ln w="9525">
            <a:solidFill>
              <a:schemeClr val="accent4"/>
            </a:solidFill>
            <a:prstDash val="solid"/>
          </a:ln>
        </p:spPr>
      </p:sp>
      <p:sp>
        <p:nvSpPr>
          <p:cNvPr id="24" name="Shape 21"/>
          <p:cNvSpPr/>
          <p:nvPr/>
        </p:nvSpPr>
        <p:spPr>
          <a:xfrm>
            <a:off x="621792" y="5478780"/>
            <a:ext cx="5218024" cy="0"/>
          </a:xfrm>
          <a:prstGeom prst="line">
            <a:avLst/>
          </a:prstGeom>
          <a:noFill/>
          <a:ln w="9525">
            <a:solidFill>
              <a:schemeClr val="accent4"/>
            </a:solidFill>
            <a:prstDash val="solid"/>
          </a:ln>
        </p:spPr>
      </p:sp>
      <p:sp>
        <p:nvSpPr>
          <p:cNvPr id="25" name="Shape 22"/>
          <p:cNvSpPr/>
          <p:nvPr/>
        </p:nvSpPr>
        <p:spPr>
          <a:xfrm>
            <a:off x="621792" y="5862828"/>
            <a:ext cx="5218024" cy="0"/>
          </a:xfrm>
          <a:prstGeom prst="line">
            <a:avLst/>
          </a:prstGeom>
          <a:noFill/>
          <a:ln w="9525">
            <a:solidFill>
              <a:schemeClr val="accent4"/>
            </a:solidFill>
            <a:prstDash val="solid"/>
          </a:ln>
        </p:spPr>
      </p:sp>
      <p:sp>
        <p:nvSpPr>
          <p:cNvPr id="26" name="Write area: Operations &amp; governance"/>
          <p:cNvSpPr/>
          <p:nvPr/>
        </p:nvSpPr>
        <p:spPr>
          <a:xfrm>
            <a:off x="6187288" y="3863340"/>
            <a:ext cx="5547208" cy="2400300"/>
          </a:xfrm>
          <a:prstGeom prst="roundRect">
            <a:avLst>
              <a:gd name="adj" fmla="val 2286"/>
            </a:avLst>
          </a:prstGeom>
          <a:solidFill>
            <a:schemeClr val="bg1"/>
          </a:solidFill>
          <a:ln w="12700">
            <a:solidFill>
              <a:schemeClr val="accent3"/>
            </a:solidFill>
            <a:prstDash val="dash"/>
          </a:ln>
        </p:spPr>
      </p:sp>
      <p:sp>
        <p:nvSpPr>
          <p:cNvPr id="27" name="Text 24"/>
          <p:cNvSpPr txBox="1"/>
          <p:nvPr/>
        </p:nvSpPr>
        <p:spPr>
          <a:xfrm>
            <a:off x="6351880" y="4009644"/>
            <a:ext cx="5218024" cy="228600"/>
          </a:xfrm>
          <a:prstGeom prst="rect">
            <a:avLst/>
          </a:prstGeom>
          <a:noFill/>
          <a:ln/>
        </p:spPr>
        <p:txBody>
          <a:bodyPr wrap="square" lIns="0" tIns="0" rIns="0" bIns="0" rtlCol="0" anchor="t"/>
          <a:lstStyle/>
          <a:p>
            <a:pPr indent="0" marL="0">
              <a:buNone/>
            </a:pPr>
            <a:r>
              <a:rPr lang="en-US" sz="1100" b="1" spc="150" kern="0" dirty="0">
                <a:solidFill>
                  <a:schemeClr val="tx2"/>
                </a:solidFill>
              </a:rPr>
              <a:t>OPERATIONS &amp; GOVERNANCE</a:t>
            </a:r>
            <a:endParaRPr lang="en-US" sz="1100" dirty="0"/>
          </a:p>
        </p:txBody>
      </p:sp>
      <p:sp>
        <p:nvSpPr>
          <p:cNvPr id="28" name="Text 25"/>
          <p:cNvSpPr txBox="1"/>
          <p:nvPr/>
        </p:nvSpPr>
        <p:spPr>
          <a:xfrm>
            <a:off x="6351880" y="4283964"/>
            <a:ext cx="5218024" cy="417576"/>
          </a:xfrm>
          <a:prstGeom prst="rect">
            <a:avLst/>
          </a:prstGeom>
          <a:noFill/>
          <a:ln/>
        </p:spPr>
        <p:txBody>
          <a:bodyPr wrap="square" lIns="0" tIns="0" rIns="0" bIns="0" rtlCol="0" anchor="t"/>
          <a:lstStyle/>
          <a:p>
            <a:pPr indent="0" marL="0">
              <a:buNone/>
            </a:pPr>
            <a:r>
              <a:rPr lang="en-US" sz="1200" i="1" dirty="0">
                <a:solidFill>
                  <a:schemeClr val="accent6"/>
                </a:solidFill>
              </a:rPr>
              <a:t>Systems and processes · professional development · organisational effectiveness</a:t>
            </a:r>
            <a:endParaRPr lang="en-US" sz="1200" dirty="0"/>
          </a:p>
        </p:txBody>
      </p:sp>
      <p:sp>
        <p:nvSpPr>
          <p:cNvPr id="29" name="Shape 26"/>
          <p:cNvSpPr/>
          <p:nvPr/>
        </p:nvSpPr>
        <p:spPr>
          <a:xfrm>
            <a:off x="6351880" y="5094732"/>
            <a:ext cx="5218024" cy="0"/>
          </a:xfrm>
          <a:prstGeom prst="line">
            <a:avLst/>
          </a:prstGeom>
          <a:noFill/>
          <a:ln w="9525">
            <a:solidFill>
              <a:schemeClr val="accent4"/>
            </a:solidFill>
            <a:prstDash val="solid"/>
          </a:ln>
        </p:spPr>
      </p:sp>
      <p:sp>
        <p:nvSpPr>
          <p:cNvPr id="30" name="Shape 27"/>
          <p:cNvSpPr/>
          <p:nvPr/>
        </p:nvSpPr>
        <p:spPr>
          <a:xfrm>
            <a:off x="6351880" y="5478780"/>
            <a:ext cx="5218024" cy="0"/>
          </a:xfrm>
          <a:prstGeom prst="line">
            <a:avLst/>
          </a:prstGeom>
          <a:noFill/>
          <a:ln w="9525">
            <a:solidFill>
              <a:schemeClr val="accent4"/>
            </a:solidFill>
            <a:prstDash val="solid"/>
          </a:ln>
        </p:spPr>
      </p:sp>
      <p:sp>
        <p:nvSpPr>
          <p:cNvPr id="31" name="Shape 28"/>
          <p:cNvSpPr/>
          <p:nvPr/>
        </p:nvSpPr>
        <p:spPr>
          <a:xfrm>
            <a:off x="6351880" y="5862828"/>
            <a:ext cx="5218024"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Our priority goals</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5</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STRATEGY</a:t>
            </a:r>
            <a:endParaRPr lang="en-US" sz="1100" dirty="0"/>
          </a:p>
        </p:txBody>
      </p:sp>
      <p:graphicFrame>
        <p:nvGraphicFramePr>
          <p:cNvPr id="19" name="Priority goals table"/>
          <p:cNvGraphicFramePr>
            <a:graphicFrameLocks noGrp="1"/>
          </p:cNvGraphicFramePr>
          <p:nvPr>
            <p:extLst>
              <p:ext uri="{D42A27DB-BD31-4B8C-83A1-F6EECF244321}">
                <p14:modId xmlns:p14="http://schemas.microsoft.com/office/powerpoint/2010/main" val="1579011935"/>
              </p:ext>
            </p:extLst>
          </p:nvPr>
        </p:nvGraphicFramePr>
        <p:xfrm>
          <a:off x="457200" y="1280160"/>
          <a:ext cx="11277295" cy="914400"/>
        </p:xfrm>
        <a:graphic>
          <a:graphicData uri="http://schemas.openxmlformats.org/drawingml/2006/table">
            <a:tbl>
              <a:tblPr/>
              <a:tblGrid>
                <a:gridCol w="502920"/>
                <a:gridCol w="3977640"/>
                <a:gridCol w="3657600"/>
                <a:gridCol w="1600200"/>
                <a:gridCol w="1538935"/>
              </a:tblGrid>
              <a:tr h="411480">
                <a:tc>
                  <a:txBody>
                    <a:bodyPr/>
                    <a:lstStyle/>
                    <a:p>
                      <a:pPr indent="0" marL="0">
                        <a:buNone/>
                      </a:pPr>
                      <a:r>
                        <a:rPr lang="en-US" sz="1100" b="1" spc="100" kern="0" dirty="0">
                          <a:solidFill>
                            <a:schemeClr val="bg1"/>
                          </a:solidFill>
                        </a:rPr>
                        <a:t>#</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GOAL</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SUCCESS METRIC</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OWNER</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BY WHEN</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r>
              <a:tr h="658368">
                <a:tc>
                  <a:txBody>
                    <a:bodyPr/>
                    <a:lstStyle/>
                    <a:p>
                      <a:pPr algn="ctr" indent="0" marL="0">
                        <a:buNone/>
                      </a:pPr>
                      <a:r>
                        <a:rPr lang="en-US" sz="1400" b="1" dirty="0">
                          <a:solidFill>
                            <a:schemeClr val="accent2"/>
                          </a:solidFill>
                          <a:latin typeface="+mj-lt" pitchFamily="34" charset="0"/>
                          <a:ea typeface="+mj-lt" pitchFamily="34" charset="-122"/>
                          <a:cs typeface="+mj-lt" pitchFamily="34" charset="-120"/>
                        </a:rPr>
                        <a:t>1</a:t>
                      </a:r>
                      <a:endParaRPr lang="en-US" sz="1400" dirty="0">
                        <a:latin typeface="+mj-lt" charset="0"/>
                        <a:ea typeface="+mj-lt" charset="0"/>
                        <a:cs typeface="+mj-lt" charset="0"/>
                      </a:endParaRPr>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658368">
                <a:tc>
                  <a:txBody>
                    <a:bodyPr/>
                    <a:lstStyle/>
                    <a:p>
                      <a:pPr algn="ctr" indent="0" marL="0">
                        <a:buNone/>
                      </a:pPr>
                      <a:r>
                        <a:rPr lang="en-US" sz="1400" b="1" dirty="0">
                          <a:solidFill>
                            <a:schemeClr val="accent2"/>
                          </a:solidFill>
                          <a:latin typeface="+mj-lt" pitchFamily="34" charset="0"/>
                          <a:ea typeface="+mj-lt" pitchFamily="34" charset="-122"/>
                          <a:cs typeface="+mj-lt" pitchFamily="34" charset="-120"/>
                        </a:rPr>
                        <a:t>2</a:t>
                      </a:r>
                      <a:endParaRPr lang="en-US" sz="1400" dirty="0">
                        <a:latin typeface="+mj-lt" charset="0"/>
                        <a:ea typeface="+mj-lt" charset="0"/>
                        <a:cs typeface="+mj-lt" charset="0"/>
                      </a:endParaRPr>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658368">
                <a:tc>
                  <a:txBody>
                    <a:bodyPr/>
                    <a:lstStyle/>
                    <a:p>
                      <a:pPr algn="ctr" indent="0" marL="0">
                        <a:buNone/>
                      </a:pPr>
                      <a:r>
                        <a:rPr lang="en-US" sz="1400" b="1" dirty="0">
                          <a:solidFill>
                            <a:schemeClr val="accent2"/>
                          </a:solidFill>
                          <a:latin typeface="+mj-lt" pitchFamily="34" charset="0"/>
                          <a:ea typeface="+mj-lt" pitchFamily="34" charset="-122"/>
                          <a:cs typeface="+mj-lt" pitchFamily="34" charset="-120"/>
                        </a:rPr>
                        <a:t>3</a:t>
                      </a:r>
                      <a:endParaRPr lang="en-US" sz="1400" dirty="0">
                        <a:latin typeface="+mj-lt" charset="0"/>
                        <a:ea typeface="+mj-lt" charset="0"/>
                        <a:cs typeface="+mj-lt" charset="0"/>
                      </a:endParaRPr>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658368">
                <a:tc>
                  <a:txBody>
                    <a:bodyPr/>
                    <a:lstStyle/>
                    <a:p>
                      <a:pPr algn="ctr" indent="0" marL="0">
                        <a:buNone/>
                      </a:pPr>
                      <a:r>
                        <a:rPr lang="en-US" sz="1400" b="1" dirty="0">
                          <a:solidFill>
                            <a:schemeClr val="accent2"/>
                          </a:solidFill>
                          <a:latin typeface="+mj-lt" pitchFamily="34" charset="0"/>
                          <a:ea typeface="+mj-lt" pitchFamily="34" charset="-122"/>
                          <a:cs typeface="+mj-lt" pitchFamily="34" charset="-120"/>
                        </a:rPr>
                        <a:t>4</a:t>
                      </a:r>
                      <a:endParaRPr lang="en-US" sz="1400" dirty="0">
                        <a:latin typeface="+mj-lt" charset="0"/>
                        <a:ea typeface="+mj-lt" charset="0"/>
                        <a:cs typeface="+mj-lt" charset="0"/>
                      </a:endParaRPr>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658368">
                <a:tc>
                  <a:txBody>
                    <a:bodyPr/>
                    <a:lstStyle/>
                    <a:p>
                      <a:pPr algn="ctr" indent="0" marL="0">
                        <a:buNone/>
                      </a:pPr>
                      <a:r>
                        <a:rPr lang="en-US" sz="1400" b="1" dirty="0">
                          <a:solidFill>
                            <a:schemeClr val="accent2"/>
                          </a:solidFill>
                          <a:latin typeface="+mj-lt" pitchFamily="34" charset="0"/>
                          <a:ea typeface="+mj-lt" pitchFamily="34" charset="-122"/>
                          <a:cs typeface="+mj-lt" pitchFamily="34" charset="-120"/>
                        </a:rPr>
                        <a:t>5</a:t>
                      </a:r>
                      <a:endParaRPr lang="en-US" sz="1400" dirty="0">
                        <a:latin typeface="+mj-lt" charset="0"/>
                        <a:ea typeface="+mj-lt" charset="0"/>
                        <a:cs typeface="+mj-lt" charset="0"/>
                      </a:endParaRPr>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bl>
          </a:graphicData>
        </a:graphic>
      </p:graphicFrame>
      <p:sp>
        <p:nvSpPr>
          <p:cNvPr id="9" name="SMART"/>
          <p:cNvSpPr/>
          <p:nvPr/>
        </p:nvSpPr>
        <p:spPr>
          <a:xfrm>
            <a:off x="457200" y="5166360"/>
            <a:ext cx="6035040" cy="1097280"/>
          </a:xfrm>
          <a:prstGeom prst="roundRect">
            <a:avLst>
              <a:gd name="adj" fmla="val 5000"/>
            </a:avLst>
          </a:prstGeom>
          <a:solidFill>
            <a:schemeClr val="bg1"/>
          </a:solidFill>
          <a:ln w="9525">
            <a:solidFill>
              <a:schemeClr val="accent4"/>
            </a:solidFill>
            <a:prstDash val="solid"/>
          </a:ln>
        </p:spPr>
      </p:sp>
      <p:sp>
        <p:nvSpPr>
          <p:cNvPr id="10" name="Shape 6"/>
          <p:cNvSpPr/>
          <p:nvPr/>
        </p:nvSpPr>
        <p:spPr>
          <a:xfrm>
            <a:off x="914400" y="5285232"/>
            <a:ext cx="457200" cy="457200"/>
          </a:xfrm>
          <a:prstGeom prst="ellipse">
            <a:avLst/>
          </a:prstGeom>
          <a:solidFill>
            <a:schemeClr val="tx1"/>
          </a:solidFill>
          <a:ln w="12700">
            <a:solidFill>
              <a:schemeClr val="tx1"/>
            </a:solidFill>
            <a:prstDash val="solid"/>
          </a:ln>
        </p:spPr>
      </p:sp>
      <p:sp>
        <p:nvSpPr>
          <p:cNvPr id="11" name="Text 7"/>
          <p:cNvSpPr txBox="1"/>
          <p:nvPr/>
        </p:nvSpPr>
        <p:spPr>
          <a:xfrm>
            <a:off x="914400" y="5285232"/>
            <a:ext cx="457200" cy="457200"/>
          </a:xfrm>
          <a:prstGeom prst="rect">
            <a:avLst/>
          </a:prstGeom>
          <a:noFill/>
          <a:ln/>
        </p:spPr>
        <p:txBody>
          <a:bodyPr wrap="square" lIns="0" tIns="0" rIns="0" bIns="0" rtlCol="0" anchor="ctr"/>
          <a:lstStyle/>
          <a:p>
            <a:pPr algn="ctr" indent="0" marL="0">
              <a:buNone/>
            </a:pPr>
            <a:r>
              <a:rPr lang="en-US" sz="1800" b="1" dirty="0">
                <a:solidFill>
                  <a:schemeClr val="accent5"/>
                </a:solidFill>
                <a:latin typeface="+mj-lt" pitchFamily="34" charset="0"/>
                <a:ea typeface="+mj-lt" pitchFamily="34" charset="-122"/>
                <a:cs typeface="+mj-lt" pitchFamily="34" charset="-120"/>
              </a:rPr>
              <a:t>S</a:t>
            </a:r>
            <a:endParaRPr lang="en-US" sz="1800" dirty="0"/>
          </a:p>
        </p:txBody>
      </p:sp>
      <p:sp>
        <p:nvSpPr>
          <p:cNvPr id="12" name="Text 8"/>
          <p:cNvSpPr txBox="1"/>
          <p:nvPr/>
        </p:nvSpPr>
        <p:spPr>
          <a:xfrm>
            <a:off x="640080" y="5806440"/>
            <a:ext cx="1005840" cy="274320"/>
          </a:xfrm>
          <a:prstGeom prst="rect">
            <a:avLst/>
          </a:prstGeom>
          <a:noFill/>
          <a:ln/>
        </p:spPr>
        <p:txBody>
          <a:bodyPr wrap="square" lIns="0" tIns="0" rIns="0" bIns="0" rtlCol="0" anchor="t"/>
          <a:lstStyle/>
          <a:p>
            <a:pPr algn="ctr" indent="0" marL="0">
              <a:buNone/>
            </a:pPr>
            <a:r>
              <a:rPr lang="en-US" sz="1200" dirty="0">
                <a:solidFill>
                  <a:schemeClr val="tx2"/>
                </a:solidFill>
              </a:rPr>
              <a:t>Specific</a:t>
            </a:r>
            <a:endParaRPr lang="en-US" sz="1200" dirty="0"/>
          </a:p>
        </p:txBody>
      </p:sp>
      <p:sp>
        <p:nvSpPr>
          <p:cNvPr id="13" name="Shape 9"/>
          <p:cNvSpPr/>
          <p:nvPr/>
        </p:nvSpPr>
        <p:spPr>
          <a:xfrm>
            <a:off x="2075688" y="5285232"/>
            <a:ext cx="457200" cy="457200"/>
          </a:xfrm>
          <a:prstGeom prst="ellipse">
            <a:avLst/>
          </a:prstGeom>
          <a:solidFill>
            <a:schemeClr val="tx1"/>
          </a:solidFill>
          <a:ln w="12700">
            <a:solidFill>
              <a:schemeClr val="tx1"/>
            </a:solidFill>
            <a:prstDash val="solid"/>
          </a:ln>
        </p:spPr>
      </p:sp>
      <p:sp>
        <p:nvSpPr>
          <p:cNvPr id="14" name="Text 10"/>
          <p:cNvSpPr txBox="1"/>
          <p:nvPr/>
        </p:nvSpPr>
        <p:spPr>
          <a:xfrm>
            <a:off x="2075688" y="5285232"/>
            <a:ext cx="457200" cy="457200"/>
          </a:xfrm>
          <a:prstGeom prst="rect">
            <a:avLst/>
          </a:prstGeom>
          <a:noFill/>
          <a:ln/>
        </p:spPr>
        <p:txBody>
          <a:bodyPr wrap="square" lIns="0" tIns="0" rIns="0" bIns="0" rtlCol="0" anchor="ctr"/>
          <a:lstStyle/>
          <a:p>
            <a:pPr algn="ctr" indent="0" marL="0">
              <a:buNone/>
            </a:pPr>
            <a:r>
              <a:rPr lang="en-US" sz="1800" b="1" dirty="0">
                <a:solidFill>
                  <a:schemeClr val="accent5"/>
                </a:solidFill>
                <a:latin typeface="+mj-lt" pitchFamily="34" charset="0"/>
                <a:ea typeface="+mj-lt" pitchFamily="34" charset="-122"/>
                <a:cs typeface="+mj-lt" pitchFamily="34" charset="-120"/>
              </a:rPr>
              <a:t>M</a:t>
            </a:r>
            <a:endParaRPr lang="en-US" sz="1800" dirty="0"/>
          </a:p>
        </p:txBody>
      </p:sp>
      <p:sp>
        <p:nvSpPr>
          <p:cNvPr id="15" name="Text 11"/>
          <p:cNvSpPr txBox="1"/>
          <p:nvPr/>
        </p:nvSpPr>
        <p:spPr>
          <a:xfrm>
            <a:off x="1801368" y="5806440"/>
            <a:ext cx="1005840" cy="274320"/>
          </a:xfrm>
          <a:prstGeom prst="rect">
            <a:avLst/>
          </a:prstGeom>
          <a:noFill/>
          <a:ln/>
        </p:spPr>
        <p:txBody>
          <a:bodyPr wrap="square" lIns="0" tIns="0" rIns="0" bIns="0" rtlCol="0" anchor="t"/>
          <a:lstStyle/>
          <a:p>
            <a:pPr algn="ctr" indent="0" marL="0">
              <a:buNone/>
            </a:pPr>
            <a:r>
              <a:rPr lang="en-US" sz="1200" dirty="0">
                <a:solidFill>
                  <a:schemeClr val="tx2"/>
                </a:solidFill>
              </a:rPr>
              <a:t>Measurable</a:t>
            </a:r>
            <a:endParaRPr lang="en-US" sz="1200" dirty="0"/>
          </a:p>
        </p:txBody>
      </p:sp>
      <p:sp>
        <p:nvSpPr>
          <p:cNvPr id="16" name="Shape 12"/>
          <p:cNvSpPr/>
          <p:nvPr/>
        </p:nvSpPr>
        <p:spPr>
          <a:xfrm>
            <a:off x="3236976" y="5285232"/>
            <a:ext cx="457200" cy="457200"/>
          </a:xfrm>
          <a:prstGeom prst="ellipse">
            <a:avLst/>
          </a:prstGeom>
          <a:solidFill>
            <a:schemeClr val="tx1"/>
          </a:solidFill>
          <a:ln w="12700">
            <a:solidFill>
              <a:schemeClr val="tx1"/>
            </a:solidFill>
            <a:prstDash val="solid"/>
          </a:ln>
        </p:spPr>
      </p:sp>
      <p:sp>
        <p:nvSpPr>
          <p:cNvPr id="17" name="Text 13"/>
          <p:cNvSpPr txBox="1"/>
          <p:nvPr/>
        </p:nvSpPr>
        <p:spPr>
          <a:xfrm>
            <a:off x="3236976" y="5285232"/>
            <a:ext cx="457200" cy="457200"/>
          </a:xfrm>
          <a:prstGeom prst="rect">
            <a:avLst/>
          </a:prstGeom>
          <a:noFill/>
          <a:ln/>
        </p:spPr>
        <p:txBody>
          <a:bodyPr wrap="square" lIns="0" tIns="0" rIns="0" bIns="0" rtlCol="0" anchor="ctr"/>
          <a:lstStyle/>
          <a:p>
            <a:pPr algn="ctr" indent="0" marL="0">
              <a:buNone/>
            </a:pPr>
            <a:r>
              <a:rPr lang="en-US" sz="1800" b="1" dirty="0">
                <a:solidFill>
                  <a:schemeClr val="accent5"/>
                </a:solidFill>
                <a:latin typeface="+mj-lt" pitchFamily="34" charset="0"/>
                <a:ea typeface="+mj-lt" pitchFamily="34" charset="-122"/>
                <a:cs typeface="+mj-lt" pitchFamily="34" charset="-120"/>
              </a:rPr>
              <a:t>A</a:t>
            </a:r>
            <a:endParaRPr lang="en-US" sz="1800" dirty="0"/>
          </a:p>
        </p:txBody>
      </p:sp>
      <p:sp>
        <p:nvSpPr>
          <p:cNvPr id="18" name="Text 14"/>
          <p:cNvSpPr txBox="1"/>
          <p:nvPr/>
        </p:nvSpPr>
        <p:spPr>
          <a:xfrm>
            <a:off x="2962656" y="5806440"/>
            <a:ext cx="1005840" cy="274320"/>
          </a:xfrm>
          <a:prstGeom prst="rect">
            <a:avLst/>
          </a:prstGeom>
          <a:noFill/>
          <a:ln/>
        </p:spPr>
        <p:txBody>
          <a:bodyPr wrap="square" lIns="0" tIns="0" rIns="0" bIns="0" rtlCol="0" anchor="t"/>
          <a:lstStyle/>
          <a:p>
            <a:pPr algn="ctr" indent="0" marL="0">
              <a:buNone/>
            </a:pPr>
            <a:r>
              <a:rPr lang="en-US" sz="1200" dirty="0">
                <a:solidFill>
                  <a:schemeClr val="tx2"/>
                </a:solidFill>
              </a:rPr>
              <a:t>Achievable</a:t>
            </a:r>
            <a:endParaRPr lang="en-US" sz="1200" dirty="0"/>
          </a:p>
        </p:txBody>
      </p:sp>
      <p:sp>
        <p:nvSpPr>
          <p:cNvPr id="19" name="Shape 15"/>
          <p:cNvSpPr/>
          <p:nvPr/>
        </p:nvSpPr>
        <p:spPr>
          <a:xfrm>
            <a:off x="4398264" y="5285232"/>
            <a:ext cx="457200" cy="457200"/>
          </a:xfrm>
          <a:prstGeom prst="ellipse">
            <a:avLst/>
          </a:prstGeom>
          <a:solidFill>
            <a:schemeClr val="tx1"/>
          </a:solidFill>
          <a:ln w="12700">
            <a:solidFill>
              <a:schemeClr val="tx1"/>
            </a:solidFill>
            <a:prstDash val="solid"/>
          </a:ln>
        </p:spPr>
      </p:sp>
      <p:sp>
        <p:nvSpPr>
          <p:cNvPr id="20" name="Text 16"/>
          <p:cNvSpPr txBox="1"/>
          <p:nvPr/>
        </p:nvSpPr>
        <p:spPr>
          <a:xfrm>
            <a:off x="4398264" y="5285232"/>
            <a:ext cx="457200" cy="457200"/>
          </a:xfrm>
          <a:prstGeom prst="rect">
            <a:avLst/>
          </a:prstGeom>
          <a:noFill/>
          <a:ln/>
        </p:spPr>
        <p:txBody>
          <a:bodyPr wrap="square" lIns="0" tIns="0" rIns="0" bIns="0" rtlCol="0" anchor="ctr"/>
          <a:lstStyle/>
          <a:p>
            <a:pPr algn="ctr" indent="0" marL="0">
              <a:buNone/>
            </a:pPr>
            <a:r>
              <a:rPr lang="en-US" sz="1800" b="1" dirty="0">
                <a:solidFill>
                  <a:schemeClr val="accent5"/>
                </a:solidFill>
                <a:latin typeface="+mj-lt" pitchFamily="34" charset="0"/>
                <a:ea typeface="+mj-lt" pitchFamily="34" charset="-122"/>
                <a:cs typeface="+mj-lt" pitchFamily="34" charset="-120"/>
              </a:rPr>
              <a:t>R</a:t>
            </a:r>
            <a:endParaRPr lang="en-US" sz="1800" dirty="0"/>
          </a:p>
        </p:txBody>
      </p:sp>
      <p:sp>
        <p:nvSpPr>
          <p:cNvPr id="21" name="Text 17"/>
          <p:cNvSpPr txBox="1"/>
          <p:nvPr/>
        </p:nvSpPr>
        <p:spPr>
          <a:xfrm>
            <a:off x="4123944" y="5806440"/>
            <a:ext cx="1005840" cy="274320"/>
          </a:xfrm>
          <a:prstGeom prst="rect">
            <a:avLst/>
          </a:prstGeom>
          <a:noFill/>
          <a:ln/>
        </p:spPr>
        <p:txBody>
          <a:bodyPr wrap="square" lIns="0" tIns="0" rIns="0" bIns="0" rtlCol="0" anchor="t"/>
          <a:lstStyle/>
          <a:p>
            <a:pPr algn="ctr" indent="0" marL="0">
              <a:buNone/>
            </a:pPr>
            <a:r>
              <a:rPr lang="en-US" sz="1200" dirty="0">
                <a:solidFill>
                  <a:schemeClr val="tx2"/>
                </a:solidFill>
              </a:rPr>
              <a:t>Relevant</a:t>
            </a:r>
            <a:endParaRPr lang="en-US" sz="1200" dirty="0"/>
          </a:p>
        </p:txBody>
      </p:sp>
      <p:sp>
        <p:nvSpPr>
          <p:cNvPr id="22" name="Shape 18"/>
          <p:cNvSpPr/>
          <p:nvPr/>
        </p:nvSpPr>
        <p:spPr>
          <a:xfrm>
            <a:off x="5559552" y="5285232"/>
            <a:ext cx="457200" cy="457200"/>
          </a:xfrm>
          <a:prstGeom prst="ellipse">
            <a:avLst/>
          </a:prstGeom>
          <a:solidFill>
            <a:schemeClr val="tx1"/>
          </a:solidFill>
          <a:ln w="12700">
            <a:solidFill>
              <a:schemeClr val="tx1"/>
            </a:solidFill>
            <a:prstDash val="solid"/>
          </a:ln>
        </p:spPr>
      </p:sp>
      <p:sp>
        <p:nvSpPr>
          <p:cNvPr id="23" name="Text 19"/>
          <p:cNvSpPr txBox="1"/>
          <p:nvPr/>
        </p:nvSpPr>
        <p:spPr>
          <a:xfrm>
            <a:off x="5559552" y="5285232"/>
            <a:ext cx="457200" cy="457200"/>
          </a:xfrm>
          <a:prstGeom prst="rect">
            <a:avLst/>
          </a:prstGeom>
          <a:noFill/>
          <a:ln/>
        </p:spPr>
        <p:txBody>
          <a:bodyPr wrap="square" lIns="0" tIns="0" rIns="0" bIns="0" rtlCol="0" anchor="ctr"/>
          <a:lstStyle/>
          <a:p>
            <a:pPr algn="ctr" indent="0" marL="0">
              <a:buNone/>
            </a:pPr>
            <a:r>
              <a:rPr lang="en-US" sz="1800" b="1" dirty="0">
                <a:solidFill>
                  <a:schemeClr val="accent5"/>
                </a:solidFill>
                <a:latin typeface="+mj-lt" pitchFamily="34" charset="0"/>
                <a:ea typeface="+mj-lt" pitchFamily="34" charset="-122"/>
                <a:cs typeface="+mj-lt" pitchFamily="34" charset="-120"/>
              </a:rPr>
              <a:t>T</a:t>
            </a:r>
            <a:endParaRPr lang="en-US" sz="1800" dirty="0"/>
          </a:p>
        </p:txBody>
      </p:sp>
      <p:sp>
        <p:nvSpPr>
          <p:cNvPr id="24" name="Text 20"/>
          <p:cNvSpPr txBox="1"/>
          <p:nvPr/>
        </p:nvSpPr>
        <p:spPr>
          <a:xfrm>
            <a:off x="5285232" y="5806440"/>
            <a:ext cx="1005840" cy="274320"/>
          </a:xfrm>
          <a:prstGeom prst="rect">
            <a:avLst/>
          </a:prstGeom>
          <a:noFill/>
          <a:ln/>
        </p:spPr>
        <p:txBody>
          <a:bodyPr wrap="square" lIns="0" tIns="0" rIns="0" bIns="0" rtlCol="0" anchor="t"/>
          <a:lstStyle/>
          <a:p>
            <a:pPr algn="ctr" indent="0" marL="0">
              <a:buNone/>
            </a:pPr>
            <a:r>
              <a:rPr lang="en-US" sz="1200" dirty="0">
                <a:solidFill>
                  <a:schemeClr val="tx2"/>
                </a:solidFill>
              </a:rPr>
              <a:t>Time-bound</a:t>
            </a:r>
            <a:endParaRPr lang="en-US" sz="1200" dirty="0"/>
          </a:p>
        </p:txBody>
      </p:sp>
      <p:sp>
        <p:nvSpPr>
          <p:cNvPr id="25" name="Write area: Backcast: what must be true by year 3?"/>
          <p:cNvSpPr/>
          <p:nvPr/>
        </p:nvSpPr>
        <p:spPr>
          <a:xfrm>
            <a:off x="6675120" y="5166360"/>
            <a:ext cx="5059375" cy="1097280"/>
          </a:xfrm>
          <a:prstGeom prst="roundRect">
            <a:avLst>
              <a:gd name="adj" fmla="val 5000"/>
            </a:avLst>
          </a:prstGeom>
          <a:solidFill>
            <a:schemeClr val="bg1"/>
          </a:solidFill>
          <a:ln w="12700">
            <a:solidFill>
              <a:schemeClr val="accent3"/>
            </a:solidFill>
            <a:prstDash val="dash"/>
          </a:ln>
        </p:spPr>
      </p:sp>
      <p:sp>
        <p:nvSpPr>
          <p:cNvPr id="26" name="Text 22"/>
          <p:cNvSpPr txBox="1"/>
          <p:nvPr/>
        </p:nvSpPr>
        <p:spPr>
          <a:xfrm>
            <a:off x="6839712" y="5312664"/>
            <a:ext cx="4730191" cy="228600"/>
          </a:xfrm>
          <a:prstGeom prst="rect">
            <a:avLst/>
          </a:prstGeom>
          <a:noFill/>
          <a:ln/>
        </p:spPr>
        <p:txBody>
          <a:bodyPr wrap="square" lIns="0" tIns="0" rIns="0" bIns="0" rtlCol="0" anchor="t"/>
          <a:lstStyle/>
          <a:p>
            <a:pPr indent="0" marL="0">
              <a:buNone/>
            </a:pPr>
            <a:r>
              <a:rPr lang="en-US" sz="1100" b="1" spc="150" kern="0" dirty="0">
                <a:solidFill>
                  <a:schemeClr val="tx2"/>
                </a:solidFill>
              </a:rPr>
              <a:t>BACKCAST: WHAT MUST BE TRUE BY YEAR 3?</a:t>
            </a:r>
            <a:endParaRPr lang="en-US" sz="1100" dirty="0"/>
          </a:p>
        </p:txBody>
      </p:sp>
      <p:sp>
        <p:nvSpPr>
          <p:cNvPr id="27" name="Shape 23"/>
          <p:cNvSpPr/>
          <p:nvPr/>
        </p:nvSpPr>
        <p:spPr>
          <a:xfrm>
            <a:off x="6839712" y="5943600"/>
            <a:ext cx="4730191"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title" hasCustomPrompt="1"/>
          </p:nvPr>
        </p:nvSpPr>
        <p:spPr>
          <a:xfrm>
            <a:off x="548640" y="1783080"/>
            <a:ext cx="3566160" cy="1097280"/>
          </a:xfrm>
          <a:prstGeom prst="rect">
            <a:avLst/>
          </a:prstGeom>
          <a:noFill/>
          <a:ln/>
        </p:spPr>
        <p:txBody>
          <a:bodyPr wrap="square" lIns="0" tIns="0" rIns="0" bIns="0" rtlCol="0" anchor="b"/>
          <a:lstStyle/>
          <a:p>
            <a:pPr algn="l" indent="0" marL="0">
              <a:buNone/>
            </a:pPr>
            <a:r>
              <a:rPr lang="en-US" sz="4000" b="1" dirty="0">
                <a:solidFill>
                  <a:schemeClr val="bg1"/>
                </a:solidFill>
              </a:rPr>
              <a:t>Strategy</a:t>
            </a:r>
            <a:endParaRPr lang="en-US" sz="4000" dirty="0"/>
          </a:p>
        </p:txBody>
      </p:sp>
      <p:sp>
        <p:nvSpPr>
          <p:cNvPr id="3" name="Text 1"/>
          <p:cNvSpPr/>
          <p:nvPr>
            <p:ph idx="102" type="body" hasCustomPrompt="1"/>
          </p:nvPr>
        </p:nvSpPr>
        <p:spPr>
          <a:xfrm>
            <a:off x="548640" y="2880360"/>
            <a:ext cx="3566160" cy="457200"/>
          </a:xfrm>
          <a:prstGeom prst="rect">
            <a:avLst/>
          </a:prstGeom>
          <a:noFill/>
          <a:ln/>
        </p:spPr>
        <p:txBody>
          <a:bodyPr wrap="square" lIns="0" tIns="0" rIns="0" bIns="0" rtlCol="0" anchor="t"/>
          <a:lstStyle/>
          <a:p>
            <a:pPr algn="l" indent="0" marL="0">
              <a:buNone/>
            </a:pPr>
            <a:r>
              <a:rPr lang="en-US" sz="2000" i="1" dirty="0">
                <a:solidFill>
                  <a:schemeClr val="accent5"/>
                </a:solidFill>
              </a:rPr>
              <a:t>How you'll win</a:t>
            </a:r>
            <a:endParaRPr lang="en-US" sz="2000" dirty="0"/>
          </a:p>
        </p:txBody>
      </p:sp>
      <p:sp>
        <p:nvSpPr>
          <p:cNvPr id="4" name="Text 2"/>
          <p:cNvSpPr txBox="1"/>
          <p:nvPr/>
        </p:nvSpPr>
        <p:spPr>
          <a:xfrm>
            <a:off x="548640" y="320040"/>
            <a:ext cx="2743200" cy="1051560"/>
          </a:xfrm>
          <a:prstGeom prst="rect">
            <a:avLst/>
          </a:prstGeom>
          <a:noFill/>
          <a:ln/>
        </p:spPr>
        <p:txBody>
          <a:bodyPr wrap="square" lIns="0" tIns="0" rIns="0" bIns="0" rtlCol="0" anchor="b"/>
          <a:lstStyle/>
          <a:p>
            <a:pPr indent="0" marL="0">
              <a:buNone/>
            </a:pPr>
            <a:r>
              <a:rPr lang="en-US" sz="8000" b="1" dirty="0">
                <a:solidFill>
                  <a:schemeClr val="accent1"/>
                </a:solidFill>
                <a:latin typeface="+mj-lt" pitchFamily="34" charset="0"/>
                <a:ea typeface="+mj-lt" pitchFamily="34" charset="-122"/>
                <a:cs typeface="+mj-lt" pitchFamily="34" charset="-120"/>
              </a:rPr>
              <a:t>06</a:t>
            </a:r>
            <a:endParaRPr lang="en-US" sz="8000" dirty="0"/>
          </a:p>
        </p:txBody>
      </p:sp>
      <p:sp>
        <p:nvSpPr>
          <p:cNvPr id="5" name="Text 3"/>
          <p:cNvSpPr txBox="1"/>
          <p:nvPr/>
        </p:nvSpPr>
        <p:spPr>
          <a:xfrm>
            <a:off x="548640" y="1444752"/>
            <a:ext cx="3566160" cy="274320"/>
          </a:xfrm>
          <a:prstGeom prst="rect">
            <a:avLst/>
          </a:prstGeom>
          <a:noFill/>
          <a:ln/>
        </p:spPr>
        <p:txBody>
          <a:bodyPr wrap="square" lIns="0" tIns="0" rIns="0" bIns="0" rtlCol="0" anchor="t"/>
          <a:lstStyle/>
          <a:p>
            <a:pPr indent="0" marL="0">
              <a:buNone/>
            </a:pPr>
            <a:r>
              <a:rPr lang="en-US" sz="1200" b="1" spc="300" kern="0" dirty="0">
                <a:solidFill>
                  <a:schemeClr val="accent5"/>
                </a:solidFill>
              </a:rPr>
              <a:t>WORKSHOP 06  ·  STRATEGY</a:t>
            </a:r>
            <a:endParaRPr lang="en-US" sz="1200" dirty="0"/>
          </a:p>
        </p:txBody>
      </p:sp>
      <p:sp>
        <p:nvSpPr>
          <p:cNvPr id="6" name="Text 4"/>
          <p:cNvSpPr txBox="1"/>
          <p:nvPr/>
        </p:nvSpPr>
        <p:spPr>
          <a:xfrm>
            <a:off x="548640" y="3474720"/>
            <a:ext cx="3566160" cy="914400"/>
          </a:xfrm>
          <a:prstGeom prst="rect">
            <a:avLst/>
          </a:prstGeom>
          <a:noFill/>
          <a:ln/>
        </p:spPr>
        <p:txBody>
          <a:bodyPr wrap="square" lIns="0" tIns="0" rIns="0" bIns="0" rtlCol="0" anchor="t"/>
          <a:lstStyle/>
          <a:p>
            <a:pPr indent="0" marL="0">
              <a:buNone/>
            </a:pPr>
            <a:r>
              <a:rPr lang="en-US" sz="1400" dirty="0">
                <a:solidFill>
                  <a:schemeClr val="bg2"/>
                </a:solidFill>
              </a:rPr>
              <a:t>The approach to reach your goals: leverage strengths and opportunities, mitigate weaknesses and threats.</a:t>
            </a:r>
            <a:endParaRPr lang="en-US" sz="1400" dirty="0"/>
          </a:p>
        </p:txBody>
      </p:sp>
      <p:sp>
        <p:nvSpPr>
          <p:cNvPr id="7" name="Text 5"/>
          <p:cNvSpPr txBox="1"/>
          <p:nvPr/>
        </p:nvSpPr>
        <p:spPr>
          <a:xfrm>
            <a:off x="548640" y="4526280"/>
            <a:ext cx="35661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YOU'LL LEAVE WITH</a:t>
            </a:r>
            <a:endParaRPr lang="en-US" sz="1100" dirty="0"/>
          </a:p>
        </p:txBody>
      </p:sp>
      <p:sp>
        <p:nvSpPr>
          <p:cNvPr id="8" name="Text 6"/>
          <p:cNvSpPr txBox="1"/>
          <p:nvPr/>
        </p:nvSpPr>
        <p:spPr>
          <a:xfrm>
            <a:off x="548640" y="4828032"/>
            <a:ext cx="3566160" cy="1280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Initiatives tied to our goals</a:t>
            </a:r>
            <a:endParaRPr lang="en-US" sz="1400" dirty="0"/>
          </a:p>
          <a:p>
            <a:pPr marL="342900" indent="-342900">
              <a:spcAft>
                <a:spcPts val="600"/>
              </a:spcAft>
              <a:buSzPct val="100000"/>
              <a:buChar char="•"/>
            </a:pPr>
            <a:r>
              <a:rPr lang="en-US" sz="1400" dirty="0">
                <a:solidFill>
                  <a:schemeClr val="bg1"/>
                </a:solidFill>
              </a:rPr>
              <a:t>Clarity on our advantages</a:t>
            </a:r>
            <a:endParaRPr lang="en-US" sz="1400" dirty="0"/>
          </a:p>
          <a:p>
            <a:pPr marL="342900" indent="-342900">
              <a:spcAft>
                <a:spcPts val="600"/>
              </a:spcAft>
              <a:buSzPct val="100000"/>
              <a:buChar char="•"/>
            </a:pPr>
            <a:r>
              <a:rPr lang="en-US" sz="1400" dirty="0">
                <a:solidFill>
                  <a:schemeClr val="bg1"/>
                </a:solidFill>
              </a:rPr>
              <a:t>A prioritised action plan</a:t>
            </a:r>
            <a:endParaRPr lang="en-US" sz="1400" dirty="0"/>
          </a:p>
        </p:txBody>
      </p:sp>
      <p:sp>
        <p:nvSpPr>
          <p:cNvPr id="9" name="Text 7"/>
          <p:cNvSpPr txBox="1"/>
          <p:nvPr/>
        </p:nvSpPr>
        <p:spPr>
          <a:xfrm>
            <a:off x="548640" y="6263640"/>
            <a:ext cx="3566160" cy="274320"/>
          </a:xfrm>
          <a:prstGeom prst="rect">
            <a:avLst/>
          </a:prstGeom>
          <a:noFill/>
          <a:ln/>
        </p:spPr>
        <p:txBody>
          <a:bodyPr wrap="square" lIns="0" tIns="0" rIns="0" bIns="0" rtlCol="0" anchor="t"/>
          <a:lstStyle/>
          <a:p>
            <a:pPr indent="0" marL="0">
              <a:buNone/>
            </a:pPr>
            <a:r>
              <a:rPr lang="en-US" sz="1200" i="1" dirty="0">
                <a:solidFill>
                  <a:schemeClr val="accent5"/>
                </a:solidFill>
              </a:rPr>
              <a:t>1–2 hours  ·  full, uninterrupted focus</a:t>
            </a:r>
            <a:endParaRPr lang="en-US" sz="1200" dirty="0"/>
          </a:p>
        </p:txBody>
      </p:sp>
      <p:sp>
        <p:nvSpPr>
          <p:cNvPr id="10" name="Text 8"/>
          <p:cNvSpPr txBox="1"/>
          <p:nvPr/>
        </p:nvSpPr>
        <p:spPr>
          <a:xfrm>
            <a:off x="4937760" y="50292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KEY QUESTIONS</a:t>
            </a:r>
            <a:endParaRPr lang="en-US" sz="1100" dirty="0"/>
          </a:p>
        </p:txBody>
      </p:sp>
      <p:sp>
        <p:nvSpPr>
          <p:cNvPr id="11" name="Text 9"/>
          <p:cNvSpPr txBox="1"/>
          <p:nvPr/>
        </p:nvSpPr>
        <p:spPr>
          <a:xfrm>
            <a:off x="4937760" y="8686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1</a:t>
            </a:r>
            <a:endParaRPr lang="en-US" sz="1800" dirty="0"/>
          </a:p>
        </p:txBody>
      </p:sp>
      <p:sp>
        <p:nvSpPr>
          <p:cNvPr id="12" name="Text 10"/>
          <p:cNvSpPr txBox="1"/>
          <p:nvPr/>
        </p:nvSpPr>
        <p:spPr>
          <a:xfrm>
            <a:off x="5394960" y="886968"/>
            <a:ext cx="6336792" cy="731520"/>
          </a:xfrm>
          <a:prstGeom prst="rect">
            <a:avLst/>
          </a:prstGeom>
          <a:noFill/>
          <a:ln/>
        </p:spPr>
        <p:txBody>
          <a:bodyPr wrap="square" lIns="0" tIns="0" rIns="0" bIns="0" rtlCol="0" anchor="t"/>
          <a:lstStyle/>
          <a:p>
            <a:pPr indent="0" marL="0">
              <a:buNone/>
            </a:pPr>
            <a:r>
              <a:rPr lang="en-US" sz="1600" dirty="0">
                <a:solidFill>
                  <a:schemeClr val="tx1"/>
                </a:solidFill>
              </a:rPr>
              <a:t>How can our strengths capture opportunities?</a:t>
            </a:r>
            <a:endParaRPr lang="en-US" sz="1600" dirty="0"/>
          </a:p>
        </p:txBody>
      </p:sp>
      <p:sp>
        <p:nvSpPr>
          <p:cNvPr id="13" name="Text 11"/>
          <p:cNvSpPr txBox="1"/>
          <p:nvPr/>
        </p:nvSpPr>
        <p:spPr>
          <a:xfrm>
            <a:off x="4937760" y="164592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2</a:t>
            </a:r>
            <a:endParaRPr lang="en-US" sz="1800" dirty="0"/>
          </a:p>
        </p:txBody>
      </p:sp>
      <p:sp>
        <p:nvSpPr>
          <p:cNvPr id="14" name="Text 12"/>
          <p:cNvSpPr txBox="1"/>
          <p:nvPr/>
        </p:nvSpPr>
        <p:spPr>
          <a:xfrm>
            <a:off x="5394960" y="1664208"/>
            <a:ext cx="6336792" cy="731520"/>
          </a:xfrm>
          <a:prstGeom prst="rect">
            <a:avLst/>
          </a:prstGeom>
          <a:noFill/>
          <a:ln/>
        </p:spPr>
        <p:txBody>
          <a:bodyPr wrap="square" lIns="0" tIns="0" rIns="0" bIns="0" rtlCol="0" anchor="t"/>
          <a:lstStyle/>
          <a:p>
            <a:pPr indent="0" marL="0">
              <a:buNone/>
            </a:pPr>
            <a:r>
              <a:rPr lang="en-US" sz="1600" dirty="0">
                <a:solidFill>
                  <a:schemeClr val="tx1"/>
                </a:solidFill>
              </a:rPr>
              <a:t>How can we close gaps to pursue opportunities?</a:t>
            </a:r>
            <a:endParaRPr lang="en-US" sz="1600" dirty="0"/>
          </a:p>
        </p:txBody>
      </p:sp>
      <p:sp>
        <p:nvSpPr>
          <p:cNvPr id="15" name="Text 13"/>
          <p:cNvSpPr txBox="1"/>
          <p:nvPr/>
        </p:nvSpPr>
        <p:spPr>
          <a:xfrm>
            <a:off x="4937760" y="242316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3</a:t>
            </a:r>
            <a:endParaRPr lang="en-US" sz="1800" dirty="0"/>
          </a:p>
        </p:txBody>
      </p:sp>
      <p:sp>
        <p:nvSpPr>
          <p:cNvPr id="16" name="Text 14"/>
          <p:cNvSpPr txBox="1"/>
          <p:nvPr/>
        </p:nvSpPr>
        <p:spPr>
          <a:xfrm>
            <a:off x="5394960" y="2441448"/>
            <a:ext cx="6336792" cy="731520"/>
          </a:xfrm>
          <a:prstGeom prst="rect">
            <a:avLst/>
          </a:prstGeom>
          <a:noFill/>
          <a:ln/>
        </p:spPr>
        <p:txBody>
          <a:bodyPr wrap="square" lIns="0" tIns="0" rIns="0" bIns="0" rtlCol="0" anchor="t"/>
          <a:lstStyle/>
          <a:p>
            <a:pPr indent="0" marL="0">
              <a:buNone/>
            </a:pPr>
            <a:r>
              <a:rPr lang="en-US" sz="1600" dirty="0">
                <a:solidFill>
                  <a:schemeClr val="tx1"/>
                </a:solidFill>
              </a:rPr>
              <a:t>How can our strengths help us navigate threats?</a:t>
            </a:r>
            <a:endParaRPr lang="en-US" sz="1600" dirty="0"/>
          </a:p>
        </p:txBody>
      </p:sp>
      <p:sp>
        <p:nvSpPr>
          <p:cNvPr id="17" name="Text 15"/>
          <p:cNvSpPr txBox="1"/>
          <p:nvPr/>
        </p:nvSpPr>
        <p:spPr>
          <a:xfrm>
            <a:off x="4937760" y="320040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4</a:t>
            </a:r>
            <a:endParaRPr lang="en-US" sz="1800" dirty="0"/>
          </a:p>
        </p:txBody>
      </p:sp>
      <p:sp>
        <p:nvSpPr>
          <p:cNvPr id="18" name="Text 16"/>
          <p:cNvSpPr txBox="1"/>
          <p:nvPr/>
        </p:nvSpPr>
        <p:spPr>
          <a:xfrm>
            <a:off x="5394960" y="3218688"/>
            <a:ext cx="6336792" cy="731520"/>
          </a:xfrm>
          <a:prstGeom prst="rect">
            <a:avLst/>
          </a:prstGeom>
          <a:noFill/>
          <a:ln/>
        </p:spPr>
        <p:txBody>
          <a:bodyPr wrap="square" lIns="0" tIns="0" rIns="0" bIns="0" rtlCol="0" anchor="t"/>
          <a:lstStyle/>
          <a:p>
            <a:pPr indent="0" marL="0">
              <a:buNone/>
            </a:pPr>
            <a:r>
              <a:rPr lang="en-US" sz="1600" dirty="0">
                <a:solidFill>
                  <a:schemeClr val="tx1"/>
                </a:solidFill>
              </a:rPr>
              <a:t>How do we shore up weaknesses while managing threats?</a:t>
            </a:r>
            <a:endParaRPr lang="en-US" sz="1600" dirty="0"/>
          </a:p>
        </p:txBody>
      </p:sp>
      <p:sp>
        <p:nvSpPr>
          <p:cNvPr id="19" name="Text 17"/>
          <p:cNvSpPr txBox="1"/>
          <p:nvPr/>
        </p:nvSpPr>
        <p:spPr>
          <a:xfrm>
            <a:off x="4937760" y="443484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SESSION FLOW</a:t>
            </a:r>
            <a:endParaRPr lang="en-US" sz="1100" dirty="0"/>
          </a:p>
        </p:txBody>
      </p:sp>
      <p:sp>
        <p:nvSpPr>
          <p:cNvPr id="20" name="Step 1"/>
          <p:cNvSpPr/>
          <p:nvPr/>
        </p:nvSpPr>
        <p:spPr>
          <a:xfrm>
            <a:off x="4937760" y="4754880"/>
            <a:ext cx="1018032" cy="1051560"/>
          </a:xfrm>
          <a:prstGeom prst="roundRect">
            <a:avLst>
              <a:gd name="adj" fmla="val 5389"/>
            </a:avLst>
          </a:prstGeom>
          <a:solidFill>
            <a:schemeClr val="bg1"/>
          </a:solidFill>
          <a:ln w="9525">
            <a:solidFill>
              <a:schemeClr val="accent4"/>
            </a:solidFill>
            <a:prstDash val="solid"/>
          </a:ln>
        </p:spPr>
      </p:sp>
      <p:sp>
        <p:nvSpPr>
          <p:cNvPr id="21" name="Text 19"/>
          <p:cNvSpPr txBox="1"/>
          <p:nvPr/>
        </p:nvSpPr>
        <p:spPr>
          <a:xfrm>
            <a:off x="5010912"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1</a:t>
            </a:r>
            <a:endParaRPr lang="en-US" sz="1000" dirty="0"/>
          </a:p>
        </p:txBody>
      </p:sp>
      <p:sp>
        <p:nvSpPr>
          <p:cNvPr id="22" name="Text 20"/>
          <p:cNvSpPr txBox="1"/>
          <p:nvPr/>
        </p:nvSpPr>
        <p:spPr>
          <a:xfrm>
            <a:off x="5010912"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SWOT</a:t>
            </a:r>
            <a:endParaRPr lang="en-US" sz="1300" dirty="0"/>
          </a:p>
        </p:txBody>
      </p:sp>
      <p:sp>
        <p:nvSpPr>
          <p:cNvPr id="23" name="Step 2"/>
          <p:cNvSpPr/>
          <p:nvPr/>
        </p:nvSpPr>
        <p:spPr>
          <a:xfrm>
            <a:off x="6092952" y="4754880"/>
            <a:ext cx="1018032" cy="1051560"/>
          </a:xfrm>
          <a:prstGeom prst="roundRect">
            <a:avLst>
              <a:gd name="adj" fmla="val 5389"/>
            </a:avLst>
          </a:prstGeom>
          <a:solidFill>
            <a:schemeClr val="bg1"/>
          </a:solidFill>
          <a:ln w="9525">
            <a:solidFill>
              <a:schemeClr val="accent4"/>
            </a:solidFill>
            <a:prstDash val="solid"/>
          </a:ln>
        </p:spPr>
      </p:sp>
      <p:sp>
        <p:nvSpPr>
          <p:cNvPr id="24" name="Text 22"/>
          <p:cNvSpPr txBox="1"/>
          <p:nvPr/>
        </p:nvSpPr>
        <p:spPr>
          <a:xfrm>
            <a:off x="6166104"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2</a:t>
            </a:r>
            <a:endParaRPr lang="en-US" sz="1000" dirty="0"/>
          </a:p>
        </p:txBody>
      </p:sp>
      <p:sp>
        <p:nvSpPr>
          <p:cNvPr id="25" name="Text 23"/>
          <p:cNvSpPr txBox="1"/>
          <p:nvPr/>
        </p:nvSpPr>
        <p:spPr>
          <a:xfrm>
            <a:off x="6166104"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Insights</a:t>
            </a:r>
            <a:endParaRPr lang="en-US" sz="1300" dirty="0"/>
          </a:p>
        </p:txBody>
      </p:sp>
      <p:sp>
        <p:nvSpPr>
          <p:cNvPr id="26" name="Text 24"/>
          <p:cNvSpPr txBox="1"/>
          <p:nvPr/>
        </p:nvSpPr>
        <p:spPr>
          <a:xfrm>
            <a:off x="6166104"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27" name="Step 3"/>
          <p:cNvSpPr/>
          <p:nvPr/>
        </p:nvSpPr>
        <p:spPr>
          <a:xfrm>
            <a:off x="7248144" y="4754880"/>
            <a:ext cx="1018032" cy="1051560"/>
          </a:xfrm>
          <a:prstGeom prst="roundRect">
            <a:avLst>
              <a:gd name="adj" fmla="val 5389"/>
            </a:avLst>
          </a:prstGeom>
          <a:solidFill>
            <a:schemeClr val="bg1"/>
          </a:solidFill>
          <a:ln w="9525">
            <a:solidFill>
              <a:schemeClr val="accent4"/>
            </a:solidFill>
            <a:prstDash val="solid"/>
          </a:ln>
        </p:spPr>
      </p:sp>
      <p:sp>
        <p:nvSpPr>
          <p:cNvPr id="28" name="Text 26"/>
          <p:cNvSpPr txBox="1"/>
          <p:nvPr/>
        </p:nvSpPr>
        <p:spPr>
          <a:xfrm>
            <a:off x="7321296"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3</a:t>
            </a:r>
            <a:endParaRPr lang="en-US" sz="1000" dirty="0"/>
          </a:p>
        </p:txBody>
      </p:sp>
      <p:sp>
        <p:nvSpPr>
          <p:cNvPr id="29" name="Text 27"/>
          <p:cNvSpPr txBox="1"/>
          <p:nvPr/>
        </p:nvSpPr>
        <p:spPr>
          <a:xfrm>
            <a:off x="7321296"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Backcast</a:t>
            </a:r>
            <a:endParaRPr lang="en-US" sz="1300" dirty="0"/>
          </a:p>
        </p:txBody>
      </p:sp>
      <p:sp>
        <p:nvSpPr>
          <p:cNvPr id="30" name="Text 28"/>
          <p:cNvSpPr txBox="1"/>
          <p:nvPr/>
        </p:nvSpPr>
        <p:spPr>
          <a:xfrm>
            <a:off x="7321296"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30 min</a:t>
            </a:r>
            <a:endParaRPr lang="en-US" sz="1200" dirty="0"/>
          </a:p>
        </p:txBody>
      </p:sp>
      <p:sp>
        <p:nvSpPr>
          <p:cNvPr id="31" name="Step 4"/>
          <p:cNvSpPr/>
          <p:nvPr/>
        </p:nvSpPr>
        <p:spPr>
          <a:xfrm>
            <a:off x="8403336" y="4754880"/>
            <a:ext cx="1018032" cy="1051560"/>
          </a:xfrm>
          <a:prstGeom prst="roundRect">
            <a:avLst>
              <a:gd name="adj" fmla="val 5389"/>
            </a:avLst>
          </a:prstGeom>
          <a:solidFill>
            <a:schemeClr val="bg1"/>
          </a:solidFill>
          <a:ln w="9525">
            <a:solidFill>
              <a:schemeClr val="accent4"/>
            </a:solidFill>
            <a:prstDash val="solid"/>
          </a:ln>
        </p:spPr>
      </p:sp>
      <p:sp>
        <p:nvSpPr>
          <p:cNvPr id="32" name="Text 30"/>
          <p:cNvSpPr txBox="1"/>
          <p:nvPr/>
        </p:nvSpPr>
        <p:spPr>
          <a:xfrm>
            <a:off x="8476488"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4</a:t>
            </a:r>
            <a:endParaRPr lang="en-US" sz="1000" dirty="0"/>
          </a:p>
        </p:txBody>
      </p:sp>
      <p:sp>
        <p:nvSpPr>
          <p:cNvPr id="33" name="Text 31"/>
          <p:cNvSpPr txBox="1"/>
          <p:nvPr/>
        </p:nvSpPr>
        <p:spPr>
          <a:xfrm>
            <a:off x="8476488"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Draft</a:t>
            </a:r>
            <a:endParaRPr lang="en-US" sz="1300" dirty="0"/>
          </a:p>
        </p:txBody>
      </p:sp>
      <p:sp>
        <p:nvSpPr>
          <p:cNvPr id="34" name="Step 5"/>
          <p:cNvSpPr/>
          <p:nvPr/>
        </p:nvSpPr>
        <p:spPr>
          <a:xfrm>
            <a:off x="9558528" y="4754880"/>
            <a:ext cx="1018032" cy="1051560"/>
          </a:xfrm>
          <a:prstGeom prst="roundRect">
            <a:avLst>
              <a:gd name="adj" fmla="val 5389"/>
            </a:avLst>
          </a:prstGeom>
          <a:solidFill>
            <a:schemeClr val="bg1"/>
          </a:solidFill>
          <a:ln w="9525">
            <a:solidFill>
              <a:schemeClr val="accent4"/>
            </a:solidFill>
            <a:prstDash val="solid"/>
          </a:ln>
        </p:spPr>
      </p:sp>
      <p:sp>
        <p:nvSpPr>
          <p:cNvPr id="35" name="Text 33"/>
          <p:cNvSpPr txBox="1"/>
          <p:nvPr/>
        </p:nvSpPr>
        <p:spPr>
          <a:xfrm>
            <a:off x="9631680"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5</a:t>
            </a:r>
            <a:endParaRPr lang="en-US" sz="1000" dirty="0"/>
          </a:p>
        </p:txBody>
      </p:sp>
      <p:sp>
        <p:nvSpPr>
          <p:cNvPr id="36" name="Text 34"/>
          <p:cNvSpPr txBox="1"/>
          <p:nvPr/>
        </p:nvSpPr>
        <p:spPr>
          <a:xfrm>
            <a:off x="9631680"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Validate</a:t>
            </a:r>
            <a:endParaRPr lang="en-US" sz="1300" dirty="0"/>
          </a:p>
        </p:txBody>
      </p:sp>
      <p:sp>
        <p:nvSpPr>
          <p:cNvPr id="37" name="Text 35"/>
          <p:cNvSpPr txBox="1"/>
          <p:nvPr/>
        </p:nvSpPr>
        <p:spPr>
          <a:xfrm>
            <a:off x="9631680"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38" name="Step 6"/>
          <p:cNvSpPr/>
          <p:nvPr/>
        </p:nvSpPr>
        <p:spPr>
          <a:xfrm>
            <a:off x="10713720" y="4754880"/>
            <a:ext cx="1018032" cy="1051560"/>
          </a:xfrm>
          <a:prstGeom prst="roundRect">
            <a:avLst>
              <a:gd name="adj" fmla="val 5389"/>
            </a:avLst>
          </a:prstGeom>
          <a:solidFill>
            <a:schemeClr val="bg1"/>
          </a:solidFill>
          <a:ln w="9525">
            <a:solidFill>
              <a:schemeClr val="accent4"/>
            </a:solidFill>
            <a:prstDash val="solid"/>
          </a:ln>
        </p:spPr>
      </p:sp>
      <p:sp>
        <p:nvSpPr>
          <p:cNvPr id="39" name="Text 37"/>
          <p:cNvSpPr txBox="1"/>
          <p:nvPr/>
        </p:nvSpPr>
        <p:spPr>
          <a:xfrm>
            <a:off x="10786872"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6</a:t>
            </a:r>
            <a:endParaRPr lang="en-US" sz="1000" dirty="0"/>
          </a:p>
        </p:txBody>
      </p:sp>
      <p:sp>
        <p:nvSpPr>
          <p:cNvPr id="40" name="Text 38"/>
          <p:cNvSpPr txBox="1"/>
          <p:nvPr/>
        </p:nvSpPr>
        <p:spPr>
          <a:xfrm>
            <a:off x="10786872"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Prioritise</a:t>
            </a:r>
            <a:endParaRPr lang="en-US" sz="1300" dirty="0"/>
          </a:p>
        </p:txBody>
      </p:sp>
      <p:sp>
        <p:nvSpPr>
          <p:cNvPr id="41" name="Text 39"/>
          <p:cNvSpPr txBox="1"/>
          <p:nvPr/>
        </p:nvSpPr>
        <p:spPr>
          <a:xfrm>
            <a:off x="10786872"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42" name="Text 40"/>
          <p:cNvSpPr txBox="1"/>
          <p:nvPr/>
        </p:nvSpPr>
        <p:spPr>
          <a:xfrm>
            <a:off x="4937760" y="5943600"/>
            <a:ext cx="6793992" cy="365760"/>
          </a:xfrm>
          <a:prstGeom prst="rect">
            <a:avLst/>
          </a:prstGeom>
          <a:noFill/>
          <a:ln/>
        </p:spPr>
        <p:txBody>
          <a:bodyPr wrap="square" lIns="0" tIns="0" rIns="0" bIns="0" rtlCol="0" anchor="t"/>
          <a:lstStyle/>
          <a:p>
            <a:pPr indent="0" marL="0">
              <a:buNone/>
            </a:pPr>
            <a:r>
              <a:rPr lang="en-US" sz="1200" i="1" dirty="0">
                <a:solidFill>
                  <a:schemeClr val="accent6"/>
                </a:solidFill>
              </a:rPr>
              <a:t>Prep: review all outputs so far, especially Goals; consider current capabilities and market position.</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SWOT analysis</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6</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STRATEGY</a:t>
            </a:r>
            <a:endParaRPr lang="en-US" sz="1100" dirty="0"/>
          </a:p>
        </p:txBody>
      </p:sp>
      <p:sp>
        <p:nvSpPr>
          <p:cNvPr id="8" name="SWOT Strengths — internal"/>
          <p:cNvSpPr/>
          <p:nvPr/>
        </p:nvSpPr>
        <p:spPr>
          <a:xfrm>
            <a:off x="457200" y="1280160"/>
            <a:ext cx="5547208" cy="2400300"/>
          </a:xfrm>
          <a:prstGeom prst="roundRect">
            <a:avLst>
              <a:gd name="adj" fmla="val 2286"/>
            </a:avLst>
          </a:prstGeom>
          <a:solidFill>
            <a:schemeClr val="bg1"/>
          </a:solidFill>
          <a:ln w="12700">
            <a:solidFill>
              <a:schemeClr val="accent3"/>
            </a:solidFill>
            <a:prstDash val="dash"/>
          </a:ln>
        </p:spPr>
      </p:sp>
      <p:sp>
        <p:nvSpPr>
          <p:cNvPr id="9" name="Shape 6"/>
          <p:cNvSpPr/>
          <p:nvPr/>
        </p:nvSpPr>
        <p:spPr>
          <a:xfrm>
            <a:off x="621792" y="2423160"/>
            <a:ext cx="5218024" cy="0"/>
          </a:xfrm>
          <a:prstGeom prst="line">
            <a:avLst/>
          </a:prstGeom>
          <a:noFill/>
          <a:ln w="9525">
            <a:solidFill>
              <a:schemeClr val="accent4"/>
            </a:solidFill>
            <a:prstDash val="solid"/>
          </a:ln>
        </p:spPr>
      </p:sp>
      <p:sp>
        <p:nvSpPr>
          <p:cNvPr id="10" name="Shape 7"/>
          <p:cNvSpPr/>
          <p:nvPr/>
        </p:nvSpPr>
        <p:spPr>
          <a:xfrm>
            <a:off x="621792" y="2807208"/>
            <a:ext cx="5218024" cy="0"/>
          </a:xfrm>
          <a:prstGeom prst="line">
            <a:avLst/>
          </a:prstGeom>
          <a:noFill/>
          <a:ln w="9525">
            <a:solidFill>
              <a:schemeClr val="accent4"/>
            </a:solidFill>
            <a:prstDash val="solid"/>
          </a:ln>
        </p:spPr>
      </p:sp>
      <p:sp>
        <p:nvSpPr>
          <p:cNvPr id="11" name="Shape 8"/>
          <p:cNvSpPr/>
          <p:nvPr/>
        </p:nvSpPr>
        <p:spPr>
          <a:xfrm>
            <a:off x="621792" y="3191256"/>
            <a:ext cx="5218024" cy="0"/>
          </a:xfrm>
          <a:prstGeom prst="line">
            <a:avLst/>
          </a:prstGeom>
          <a:noFill/>
          <a:ln w="9525">
            <a:solidFill>
              <a:schemeClr val="accent4"/>
            </a:solidFill>
            <a:prstDash val="solid"/>
          </a:ln>
        </p:spPr>
      </p:sp>
      <p:sp>
        <p:nvSpPr>
          <p:cNvPr id="12" name="Shape 9"/>
          <p:cNvSpPr/>
          <p:nvPr/>
        </p:nvSpPr>
        <p:spPr>
          <a:xfrm>
            <a:off x="621792" y="1426464"/>
            <a:ext cx="457200" cy="457200"/>
          </a:xfrm>
          <a:prstGeom prst="ellipse">
            <a:avLst/>
          </a:prstGeom>
          <a:solidFill>
            <a:schemeClr val="accent1"/>
          </a:solidFill>
          <a:ln w="12700">
            <a:solidFill>
              <a:schemeClr val="accent1"/>
            </a:solidFill>
            <a:prstDash val="solid"/>
          </a:ln>
        </p:spPr>
      </p:sp>
      <p:sp>
        <p:nvSpPr>
          <p:cNvPr id="13" name="Text 10"/>
          <p:cNvSpPr txBox="1"/>
          <p:nvPr/>
        </p:nvSpPr>
        <p:spPr>
          <a:xfrm>
            <a:off x="621792" y="1426464"/>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S</a:t>
            </a:r>
            <a:endParaRPr lang="en-US" sz="1800" dirty="0"/>
          </a:p>
        </p:txBody>
      </p:sp>
      <p:sp>
        <p:nvSpPr>
          <p:cNvPr id="14" name="Text 11"/>
          <p:cNvSpPr txBox="1"/>
          <p:nvPr/>
        </p:nvSpPr>
        <p:spPr>
          <a:xfrm>
            <a:off x="1207008" y="1463040"/>
            <a:ext cx="4632808" cy="228600"/>
          </a:xfrm>
          <a:prstGeom prst="rect">
            <a:avLst/>
          </a:prstGeom>
          <a:noFill/>
          <a:ln/>
        </p:spPr>
        <p:txBody>
          <a:bodyPr wrap="square" lIns="0" tIns="0" rIns="0" bIns="0" rtlCol="0" anchor="t"/>
          <a:lstStyle/>
          <a:p>
            <a:pPr indent="0" marL="0">
              <a:buNone/>
            </a:pPr>
            <a:r>
              <a:rPr lang="en-US" sz="1100" b="1" spc="150" kern="0" dirty="0">
                <a:solidFill>
                  <a:schemeClr val="tx2"/>
                </a:solidFill>
              </a:rPr>
              <a:t>STRENGTHS — INTERNAL</a:t>
            </a:r>
            <a:endParaRPr lang="en-US" sz="1100" dirty="0"/>
          </a:p>
        </p:txBody>
      </p:sp>
      <p:sp>
        <p:nvSpPr>
          <p:cNvPr id="15" name="Text 12"/>
          <p:cNvSpPr txBox="1"/>
          <p:nvPr/>
        </p:nvSpPr>
        <p:spPr>
          <a:xfrm>
            <a:off x="1207008" y="1700784"/>
            <a:ext cx="4632808" cy="411480"/>
          </a:xfrm>
          <a:prstGeom prst="rect">
            <a:avLst/>
          </a:prstGeom>
          <a:noFill/>
          <a:ln/>
        </p:spPr>
        <p:txBody>
          <a:bodyPr wrap="square" lIns="0" tIns="0" rIns="0" bIns="0" rtlCol="0" anchor="t"/>
          <a:lstStyle/>
          <a:p>
            <a:pPr indent="0" marL="0">
              <a:buNone/>
            </a:pPr>
            <a:r>
              <a:rPr lang="en-US" sz="1200" i="1" dirty="0">
                <a:solidFill>
                  <a:schemeClr val="accent6"/>
                </a:solidFill>
              </a:rPr>
              <a:t>Financial expertise · entrepreneurial spirit · networks · long horizon · family unity · experienced advisors</a:t>
            </a:r>
            <a:endParaRPr lang="en-US" sz="1200" dirty="0"/>
          </a:p>
        </p:txBody>
      </p:sp>
      <p:sp>
        <p:nvSpPr>
          <p:cNvPr id="16" name="SWOT Weaknesses — internal"/>
          <p:cNvSpPr/>
          <p:nvPr/>
        </p:nvSpPr>
        <p:spPr>
          <a:xfrm>
            <a:off x="6187288" y="1280160"/>
            <a:ext cx="5547208" cy="2400300"/>
          </a:xfrm>
          <a:prstGeom prst="roundRect">
            <a:avLst>
              <a:gd name="adj" fmla="val 2286"/>
            </a:avLst>
          </a:prstGeom>
          <a:solidFill>
            <a:schemeClr val="bg1"/>
          </a:solidFill>
          <a:ln w="12700">
            <a:solidFill>
              <a:schemeClr val="accent3"/>
            </a:solidFill>
            <a:prstDash val="dash"/>
          </a:ln>
        </p:spPr>
      </p:sp>
      <p:sp>
        <p:nvSpPr>
          <p:cNvPr id="17" name="Shape 14"/>
          <p:cNvSpPr/>
          <p:nvPr/>
        </p:nvSpPr>
        <p:spPr>
          <a:xfrm>
            <a:off x="6351880" y="2423160"/>
            <a:ext cx="5218024" cy="0"/>
          </a:xfrm>
          <a:prstGeom prst="line">
            <a:avLst/>
          </a:prstGeom>
          <a:noFill/>
          <a:ln w="9525">
            <a:solidFill>
              <a:schemeClr val="accent4"/>
            </a:solidFill>
            <a:prstDash val="solid"/>
          </a:ln>
        </p:spPr>
      </p:sp>
      <p:sp>
        <p:nvSpPr>
          <p:cNvPr id="18" name="Shape 15"/>
          <p:cNvSpPr/>
          <p:nvPr/>
        </p:nvSpPr>
        <p:spPr>
          <a:xfrm>
            <a:off x="6351880" y="2807208"/>
            <a:ext cx="5218024" cy="0"/>
          </a:xfrm>
          <a:prstGeom prst="line">
            <a:avLst/>
          </a:prstGeom>
          <a:noFill/>
          <a:ln w="9525">
            <a:solidFill>
              <a:schemeClr val="accent4"/>
            </a:solidFill>
            <a:prstDash val="solid"/>
          </a:ln>
        </p:spPr>
      </p:sp>
      <p:sp>
        <p:nvSpPr>
          <p:cNvPr id="19" name="Shape 16"/>
          <p:cNvSpPr/>
          <p:nvPr/>
        </p:nvSpPr>
        <p:spPr>
          <a:xfrm>
            <a:off x="6351880" y="3191256"/>
            <a:ext cx="5218024" cy="0"/>
          </a:xfrm>
          <a:prstGeom prst="line">
            <a:avLst/>
          </a:prstGeom>
          <a:noFill/>
          <a:ln w="9525">
            <a:solidFill>
              <a:schemeClr val="accent4"/>
            </a:solidFill>
            <a:prstDash val="solid"/>
          </a:ln>
        </p:spPr>
      </p:sp>
      <p:sp>
        <p:nvSpPr>
          <p:cNvPr id="20" name="Shape 17"/>
          <p:cNvSpPr/>
          <p:nvPr/>
        </p:nvSpPr>
        <p:spPr>
          <a:xfrm>
            <a:off x="6351880" y="1426464"/>
            <a:ext cx="457200" cy="457200"/>
          </a:xfrm>
          <a:prstGeom prst="ellipse">
            <a:avLst/>
          </a:prstGeom>
          <a:solidFill>
            <a:schemeClr val="accent6"/>
          </a:solidFill>
          <a:ln w="12700">
            <a:solidFill>
              <a:schemeClr val="accent6"/>
            </a:solidFill>
            <a:prstDash val="solid"/>
          </a:ln>
        </p:spPr>
      </p:sp>
      <p:sp>
        <p:nvSpPr>
          <p:cNvPr id="21" name="Text 18"/>
          <p:cNvSpPr txBox="1"/>
          <p:nvPr/>
        </p:nvSpPr>
        <p:spPr>
          <a:xfrm>
            <a:off x="6351880" y="1426464"/>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W</a:t>
            </a:r>
            <a:endParaRPr lang="en-US" sz="1800" dirty="0"/>
          </a:p>
        </p:txBody>
      </p:sp>
      <p:sp>
        <p:nvSpPr>
          <p:cNvPr id="22" name="Text 19"/>
          <p:cNvSpPr txBox="1"/>
          <p:nvPr/>
        </p:nvSpPr>
        <p:spPr>
          <a:xfrm>
            <a:off x="6937096" y="1463040"/>
            <a:ext cx="4632808" cy="228600"/>
          </a:xfrm>
          <a:prstGeom prst="rect">
            <a:avLst/>
          </a:prstGeom>
          <a:noFill/>
          <a:ln/>
        </p:spPr>
        <p:txBody>
          <a:bodyPr wrap="square" lIns="0" tIns="0" rIns="0" bIns="0" rtlCol="0" anchor="t"/>
          <a:lstStyle/>
          <a:p>
            <a:pPr indent="0" marL="0">
              <a:buNone/>
            </a:pPr>
            <a:r>
              <a:rPr lang="en-US" sz="1100" b="1" spc="150" kern="0" dirty="0">
                <a:solidFill>
                  <a:schemeClr val="tx2"/>
                </a:solidFill>
              </a:rPr>
              <a:t>WEAKNESSES — INTERNAL</a:t>
            </a:r>
            <a:endParaRPr lang="en-US" sz="1100" dirty="0"/>
          </a:p>
        </p:txBody>
      </p:sp>
      <p:sp>
        <p:nvSpPr>
          <p:cNvPr id="23" name="Text 20"/>
          <p:cNvSpPr txBox="1"/>
          <p:nvPr/>
        </p:nvSpPr>
        <p:spPr>
          <a:xfrm>
            <a:off x="6937096" y="1700784"/>
            <a:ext cx="4632808" cy="411480"/>
          </a:xfrm>
          <a:prstGeom prst="rect">
            <a:avLst/>
          </a:prstGeom>
          <a:noFill/>
          <a:ln/>
        </p:spPr>
        <p:txBody>
          <a:bodyPr wrap="square" lIns="0" tIns="0" rIns="0" bIns="0" rtlCol="0" anchor="t"/>
          <a:lstStyle/>
          <a:p>
            <a:pPr indent="0" marL="0">
              <a:buNone/>
            </a:pPr>
            <a:r>
              <a:rPr lang="en-US" sz="1200" i="1" dirty="0">
                <a:solidFill>
                  <a:schemeClr val="accent6"/>
                </a:solidFill>
              </a:rPr>
              <a:t>Concentration in specific industries · generational knowledge gaps · governance complexity · communication</a:t>
            </a:r>
            <a:endParaRPr lang="en-US" sz="1200" dirty="0"/>
          </a:p>
        </p:txBody>
      </p:sp>
      <p:sp>
        <p:nvSpPr>
          <p:cNvPr id="24" name="SWOT Opportunities — external"/>
          <p:cNvSpPr/>
          <p:nvPr/>
        </p:nvSpPr>
        <p:spPr>
          <a:xfrm>
            <a:off x="457200" y="3863340"/>
            <a:ext cx="5547208" cy="2400300"/>
          </a:xfrm>
          <a:prstGeom prst="roundRect">
            <a:avLst>
              <a:gd name="adj" fmla="val 2286"/>
            </a:avLst>
          </a:prstGeom>
          <a:solidFill>
            <a:schemeClr val="bg1"/>
          </a:solidFill>
          <a:ln w="12700">
            <a:solidFill>
              <a:schemeClr val="accent3"/>
            </a:solidFill>
            <a:prstDash val="dash"/>
          </a:ln>
        </p:spPr>
      </p:sp>
      <p:sp>
        <p:nvSpPr>
          <p:cNvPr id="25" name="Shape 22"/>
          <p:cNvSpPr/>
          <p:nvPr/>
        </p:nvSpPr>
        <p:spPr>
          <a:xfrm>
            <a:off x="621792" y="5006340"/>
            <a:ext cx="5218024" cy="0"/>
          </a:xfrm>
          <a:prstGeom prst="line">
            <a:avLst/>
          </a:prstGeom>
          <a:noFill/>
          <a:ln w="9525">
            <a:solidFill>
              <a:schemeClr val="accent4"/>
            </a:solidFill>
            <a:prstDash val="solid"/>
          </a:ln>
        </p:spPr>
      </p:sp>
      <p:sp>
        <p:nvSpPr>
          <p:cNvPr id="26" name="Shape 23"/>
          <p:cNvSpPr/>
          <p:nvPr/>
        </p:nvSpPr>
        <p:spPr>
          <a:xfrm>
            <a:off x="621792" y="5390388"/>
            <a:ext cx="5218024" cy="0"/>
          </a:xfrm>
          <a:prstGeom prst="line">
            <a:avLst/>
          </a:prstGeom>
          <a:noFill/>
          <a:ln w="9525">
            <a:solidFill>
              <a:schemeClr val="accent4"/>
            </a:solidFill>
            <a:prstDash val="solid"/>
          </a:ln>
        </p:spPr>
      </p:sp>
      <p:sp>
        <p:nvSpPr>
          <p:cNvPr id="27" name="Shape 24"/>
          <p:cNvSpPr/>
          <p:nvPr/>
        </p:nvSpPr>
        <p:spPr>
          <a:xfrm>
            <a:off x="621792" y="5774436"/>
            <a:ext cx="5218024" cy="0"/>
          </a:xfrm>
          <a:prstGeom prst="line">
            <a:avLst/>
          </a:prstGeom>
          <a:noFill/>
          <a:ln w="9525">
            <a:solidFill>
              <a:schemeClr val="accent4"/>
            </a:solidFill>
            <a:prstDash val="solid"/>
          </a:ln>
        </p:spPr>
      </p:sp>
      <p:sp>
        <p:nvSpPr>
          <p:cNvPr id="28" name="Shape 25"/>
          <p:cNvSpPr/>
          <p:nvPr/>
        </p:nvSpPr>
        <p:spPr>
          <a:xfrm>
            <a:off x="621792" y="4009644"/>
            <a:ext cx="457200" cy="457200"/>
          </a:xfrm>
          <a:prstGeom prst="ellipse">
            <a:avLst/>
          </a:prstGeom>
          <a:solidFill>
            <a:schemeClr val="accent1"/>
          </a:solidFill>
          <a:ln w="12700">
            <a:solidFill>
              <a:schemeClr val="accent1"/>
            </a:solidFill>
            <a:prstDash val="solid"/>
          </a:ln>
        </p:spPr>
      </p:sp>
      <p:sp>
        <p:nvSpPr>
          <p:cNvPr id="29" name="Text 26"/>
          <p:cNvSpPr txBox="1"/>
          <p:nvPr/>
        </p:nvSpPr>
        <p:spPr>
          <a:xfrm>
            <a:off x="621792" y="4009644"/>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O</a:t>
            </a:r>
            <a:endParaRPr lang="en-US" sz="1800" dirty="0"/>
          </a:p>
        </p:txBody>
      </p:sp>
      <p:sp>
        <p:nvSpPr>
          <p:cNvPr id="30" name="Text 27"/>
          <p:cNvSpPr txBox="1"/>
          <p:nvPr/>
        </p:nvSpPr>
        <p:spPr>
          <a:xfrm>
            <a:off x="1207008" y="4046220"/>
            <a:ext cx="4632808" cy="228600"/>
          </a:xfrm>
          <a:prstGeom prst="rect">
            <a:avLst/>
          </a:prstGeom>
          <a:noFill/>
          <a:ln/>
        </p:spPr>
        <p:txBody>
          <a:bodyPr wrap="square" lIns="0" tIns="0" rIns="0" bIns="0" rtlCol="0" anchor="t"/>
          <a:lstStyle/>
          <a:p>
            <a:pPr indent="0" marL="0">
              <a:buNone/>
            </a:pPr>
            <a:r>
              <a:rPr lang="en-US" sz="1100" b="1" spc="150" kern="0" dirty="0">
                <a:solidFill>
                  <a:schemeClr val="tx2"/>
                </a:solidFill>
              </a:rPr>
              <a:t>OPPORTUNITIES — EXTERNAL</a:t>
            </a:r>
            <a:endParaRPr lang="en-US" sz="1100" dirty="0"/>
          </a:p>
        </p:txBody>
      </p:sp>
      <p:sp>
        <p:nvSpPr>
          <p:cNvPr id="31" name="Text 28"/>
          <p:cNvSpPr txBox="1"/>
          <p:nvPr/>
        </p:nvSpPr>
        <p:spPr>
          <a:xfrm>
            <a:off x="1207008" y="4283964"/>
            <a:ext cx="4632808" cy="411480"/>
          </a:xfrm>
          <a:prstGeom prst="rect">
            <a:avLst/>
          </a:prstGeom>
          <a:noFill/>
          <a:ln/>
        </p:spPr>
        <p:txBody>
          <a:bodyPr wrap="square" lIns="0" tIns="0" rIns="0" bIns="0" rtlCol="0" anchor="t"/>
          <a:lstStyle/>
          <a:p>
            <a:pPr indent="0" marL="0">
              <a:buNone/>
            </a:pPr>
            <a:r>
              <a:rPr lang="en-US" sz="1200" i="1" dirty="0">
                <a:solidFill>
                  <a:schemeClr val="accent6"/>
                </a:solidFill>
              </a:rPr>
              <a:t>Emerging markets · private equity · digital assets · ESG trends · demographic and policy shifts</a:t>
            </a:r>
            <a:endParaRPr lang="en-US" sz="1200" dirty="0"/>
          </a:p>
        </p:txBody>
      </p:sp>
      <p:sp>
        <p:nvSpPr>
          <p:cNvPr id="32" name="SWOT Threats — external"/>
          <p:cNvSpPr/>
          <p:nvPr/>
        </p:nvSpPr>
        <p:spPr>
          <a:xfrm>
            <a:off x="6187288" y="3863340"/>
            <a:ext cx="5547208" cy="2400300"/>
          </a:xfrm>
          <a:prstGeom prst="roundRect">
            <a:avLst>
              <a:gd name="adj" fmla="val 2286"/>
            </a:avLst>
          </a:prstGeom>
          <a:solidFill>
            <a:schemeClr val="bg1"/>
          </a:solidFill>
          <a:ln w="12700">
            <a:solidFill>
              <a:schemeClr val="accent3"/>
            </a:solidFill>
            <a:prstDash val="dash"/>
          </a:ln>
        </p:spPr>
      </p:sp>
      <p:sp>
        <p:nvSpPr>
          <p:cNvPr id="33" name="Shape 30"/>
          <p:cNvSpPr/>
          <p:nvPr/>
        </p:nvSpPr>
        <p:spPr>
          <a:xfrm>
            <a:off x="6351880" y="5006340"/>
            <a:ext cx="5218024" cy="0"/>
          </a:xfrm>
          <a:prstGeom prst="line">
            <a:avLst/>
          </a:prstGeom>
          <a:noFill/>
          <a:ln w="9525">
            <a:solidFill>
              <a:schemeClr val="accent4"/>
            </a:solidFill>
            <a:prstDash val="solid"/>
          </a:ln>
        </p:spPr>
      </p:sp>
      <p:sp>
        <p:nvSpPr>
          <p:cNvPr id="34" name="Shape 31"/>
          <p:cNvSpPr/>
          <p:nvPr/>
        </p:nvSpPr>
        <p:spPr>
          <a:xfrm>
            <a:off x="6351880" y="5390388"/>
            <a:ext cx="5218024" cy="0"/>
          </a:xfrm>
          <a:prstGeom prst="line">
            <a:avLst/>
          </a:prstGeom>
          <a:noFill/>
          <a:ln w="9525">
            <a:solidFill>
              <a:schemeClr val="accent4"/>
            </a:solidFill>
            <a:prstDash val="solid"/>
          </a:ln>
        </p:spPr>
      </p:sp>
      <p:sp>
        <p:nvSpPr>
          <p:cNvPr id="35" name="Shape 32"/>
          <p:cNvSpPr/>
          <p:nvPr/>
        </p:nvSpPr>
        <p:spPr>
          <a:xfrm>
            <a:off x="6351880" y="5774436"/>
            <a:ext cx="5218024" cy="0"/>
          </a:xfrm>
          <a:prstGeom prst="line">
            <a:avLst/>
          </a:prstGeom>
          <a:noFill/>
          <a:ln w="9525">
            <a:solidFill>
              <a:schemeClr val="accent4"/>
            </a:solidFill>
            <a:prstDash val="solid"/>
          </a:ln>
        </p:spPr>
      </p:sp>
      <p:sp>
        <p:nvSpPr>
          <p:cNvPr id="36" name="Shape 33"/>
          <p:cNvSpPr/>
          <p:nvPr/>
        </p:nvSpPr>
        <p:spPr>
          <a:xfrm>
            <a:off x="6351880" y="4009644"/>
            <a:ext cx="457200" cy="457200"/>
          </a:xfrm>
          <a:prstGeom prst="ellipse">
            <a:avLst/>
          </a:prstGeom>
          <a:solidFill>
            <a:schemeClr val="tx2"/>
          </a:solidFill>
          <a:ln w="12700">
            <a:solidFill>
              <a:schemeClr val="tx2"/>
            </a:solidFill>
            <a:prstDash val="solid"/>
          </a:ln>
        </p:spPr>
      </p:sp>
      <p:sp>
        <p:nvSpPr>
          <p:cNvPr id="37" name="Text 34"/>
          <p:cNvSpPr txBox="1"/>
          <p:nvPr/>
        </p:nvSpPr>
        <p:spPr>
          <a:xfrm>
            <a:off x="6351880" y="4009644"/>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T</a:t>
            </a:r>
            <a:endParaRPr lang="en-US" sz="1800" dirty="0"/>
          </a:p>
        </p:txBody>
      </p:sp>
      <p:sp>
        <p:nvSpPr>
          <p:cNvPr id="38" name="Text 35"/>
          <p:cNvSpPr txBox="1"/>
          <p:nvPr/>
        </p:nvSpPr>
        <p:spPr>
          <a:xfrm>
            <a:off x="6937096" y="4046220"/>
            <a:ext cx="4632808" cy="228600"/>
          </a:xfrm>
          <a:prstGeom prst="rect">
            <a:avLst/>
          </a:prstGeom>
          <a:noFill/>
          <a:ln/>
        </p:spPr>
        <p:txBody>
          <a:bodyPr wrap="square" lIns="0" tIns="0" rIns="0" bIns="0" rtlCol="0" anchor="t"/>
          <a:lstStyle/>
          <a:p>
            <a:pPr indent="0" marL="0">
              <a:buNone/>
            </a:pPr>
            <a:r>
              <a:rPr lang="en-US" sz="1100" b="1" spc="150" kern="0" dirty="0">
                <a:solidFill>
                  <a:schemeClr val="tx2"/>
                </a:solidFill>
              </a:rPr>
              <a:t>THREATS — EXTERNAL</a:t>
            </a:r>
            <a:endParaRPr lang="en-US" sz="1100" dirty="0"/>
          </a:p>
        </p:txBody>
      </p:sp>
      <p:sp>
        <p:nvSpPr>
          <p:cNvPr id="39" name="Text 36"/>
          <p:cNvSpPr txBox="1"/>
          <p:nvPr/>
        </p:nvSpPr>
        <p:spPr>
          <a:xfrm>
            <a:off x="6937096" y="4283964"/>
            <a:ext cx="4632808" cy="411480"/>
          </a:xfrm>
          <a:prstGeom prst="rect">
            <a:avLst/>
          </a:prstGeom>
          <a:noFill/>
          <a:ln/>
        </p:spPr>
        <p:txBody>
          <a:bodyPr wrap="square" lIns="0" tIns="0" rIns="0" bIns="0" rtlCol="0" anchor="t"/>
          <a:lstStyle/>
          <a:p>
            <a:pPr indent="0" marL="0">
              <a:buNone/>
            </a:pPr>
            <a:r>
              <a:rPr lang="en-US" sz="1200" i="1" dirty="0">
                <a:solidFill>
                  <a:schemeClr val="accent6"/>
                </a:solidFill>
              </a:rPr>
              <a:t>Volatility · inflation and currency · geopolitics · regulation · technology disruption · succession · climate</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Backcast, then prioritise</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6</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STRATEGY</a:t>
            </a:r>
            <a:endParaRPr lang="en-US" sz="1100" dirty="0"/>
          </a:p>
        </p:txBody>
      </p:sp>
      <p:sp>
        <p:nvSpPr>
          <p:cNvPr id="8" name="Write area: Today"/>
          <p:cNvSpPr/>
          <p:nvPr/>
        </p:nvSpPr>
        <p:spPr>
          <a:xfrm>
            <a:off x="457200" y="1280160"/>
            <a:ext cx="2510714" cy="1143000"/>
          </a:xfrm>
          <a:prstGeom prst="roundRect">
            <a:avLst>
              <a:gd name="adj" fmla="val 4800"/>
            </a:avLst>
          </a:prstGeom>
          <a:solidFill>
            <a:schemeClr val="bg1"/>
          </a:solidFill>
          <a:ln w="12700">
            <a:solidFill>
              <a:schemeClr val="accent3"/>
            </a:solidFill>
            <a:prstDash val="dash"/>
          </a:ln>
        </p:spPr>
      </p:sp>
      <p:sp>
        <p:nvSpPr>
          <p:cNvPr id="9" name="Text 6"/>
          <p:cNvSpPr txBox="1"/>
          <p:nvPr/>
        </p:nvSpPr>
        <p:spPr>
          <a:xfrm>
            <a:off x="621792" y="1426464"/>
            <a:ext cx="2181530" cy="228600"/>
          </a:xfrm>
          <a:prstGeom prst="rect">
            <a:avLst/>
          </a:prstGeom>
          <a:noFill/>
          <a:ln/>
        </p:spPr>
        <p:txBody>
          <a:bodyPr wrap="square" lIns="0" tIns="0" rIns="0" bIns="0" rtlCol="0" anchor="t"/>
          <a:lstStyle/>
          <a:p>
            <a:pPr indent="0" marL="0">
              <a:buNone/>
            </a:pPr>
            <a:r>
              <a:rPr lang="en-US" sz="1100" b="1" spc="150" kern="0" dirty="0">
                <a:solidFill>
                  <a:schemeClr val="tx2"/>
                </a:solidFill>
              </a:rPr>
              <a:t>TODAY</a:t>
            </a:r>
            <a:endParaRPr lang="en-US" sz="1100" dirty="0"/>
          </a:p>
        </p:txBody>
      </p:sp>
      <p:sp>
        <p:nvSpPr>
          <p:cNvPr id="10" name="Shape 7"/>
          <p:cNvSpPr/>
          <p:nvPr/>
        </p:nvSpPr>
        <p:spPr>
          <a:xfrm>
            <a:off x="621792" y="2148840"/>
            <a:ext cx="2181530" cy="0"/>
          </a:xfrm>
          <a:prstGeom prst="line">
            <a:avLst/>
          </a:prstGeom>
          <a:noFill/>
          <a:ln w="9525">
            <a:solidFill>
              <a:schemeClr val="accent4"/>
            </a:solidFill>
            <a:prstDash val="solid"/>
          </a:ln>
        </p:spPr>
      </p:sp>
      <p:sp>
        <p:nvSpPr>
          <p:cNvPr id="11" name="Arrow"/>
          <p:cNvSpPr/>
          <p:nvPr/>
        </p:nvSpPr>
        <p:spPr>
          <a:xfrm>
            <a:off x="3077642" y="1673352"/>
            <a:ext cx="201168" cy="347472"/>
          </a:xfrm>
          <a:prstGeom prst="chevron">
            <a:avLst/>
          </a:prstGeom>
          <a:solidFill>
            <a:schemeClr val="accent1"/>
          </a:solidFill>
          <a:ln w="12700">
            <a:solidFill>
              <a:schemeClr val="accent1"/>
            </a:solidFill>
            <a:prstDash val="solid"/>
          </a:ln>
        </p:spPr>
      </p:sp>
      <p:sp>
        <p:nvSpPr>
          <p:cNvPr id="12" name="Write area: Step 1"/>
          <p:cNvSpPr/>
          <p:nvPr/>
        </p:nvSpPr>
        <p:spPr>
          <a:xfrm>
            <a:off x="3379394" y="1280160"/>
            <a:ext cx="2510714" cy="1143000"/>
          </a:xfrm>
          <a:prstGeom prst="roundRect">
            <a:avLst>
              <a:gd name="adj" fmla="val 4800"/>
            </a:avLst>
          </a:prstGeom>
          <a:solidFill>
            <a:schemeClr val="bg1"/>
          </a:solidFill>
          <a:ln w="12700">
            <a:solidFill>
              <a:schemeClr val="accent3"/>
            </a:solidFill>
            <a:prstDash val="dash"/>
          </a:ln>
        </p:spPr>
      </p:sp>
      <p:sp>
        <p:nvSpPr>
          <p:cNvPr id="13" name="Text 10"/>
          <p:cNvSpPr txBox="1"/>
          <p:nvPr/>
        </p:nvSpPr>
        <p:spPr>
          <a:xfrm>
            <a:off x="3543986" y="1426464"/>
            <a:ext cx="2181530" cy="228600"/>
          </a:xfrm>
          <a:prstGeom prst="rect">
            <a:avLst/>
          </a:prstGeom>
          <a:noFill/>
          <a:ln/>
        </p:spPr>
        <p:txBody>
          <a:bodyPr wrap="square" lIns="0" tIns="0" rIns="0" bIns="0" rtlCol="0" anchor="t"/>
          <a:lstStyle/>
          <a:p>
            <a:pPr indent="0" marL="0">
              <a:buNone/>
            </a:pPr>
            <a:r>
              <a:rPr lang="en-US" sz="1100" b="1" spc="150" kern="0" dirty="0">
                <a:solidFill>
                  <a:schemeClr val="tx2"/>
                </a:solidFill>
              </a:rPr>
              <a:t>STEP 1</a:t>
            </a:r>
            <a:endParaRPr lang="en-US" sz="1100" dirty="0"/>
          </a:p>
        </p:txBody>
      </p:sp>
      <p:sp>
        <p:nvSpPr>
          <p:cNvPr id="14" name="Shape 11"/>
          <p:cNvSpPr/>
          <p:nvPr/>
        </p:nvSpPr>
        <p:spPr>
          <a:xfrm>
            <a:off x="3543986" y="2148840"/>
            <a:ext cx="2181530" cy="0"/>
          </a:xfrm>
          <a:prstGeom prst="line">
            <a:avLst/>
          </a:prstGeom>
          <a:noFill/>
          <a:ln w="9525">
            <a:solidFill>
              <a:schemeClr val="accent4"/>
            </a:solidFill>
            <a:prstDash val="solid"/>
          </a:ln>
        </p:spPr>
      </p:sp>
      <p:sp>
        <p:nvSpPr>
          <p:cNvPr id="15" name="Arrow"/>
          <p:cNvSpPr/>
          <p:nvPr/>
        </p:nvSpPr>
        <p:spPr>
          <a:xfrm>
            <a:off x="5999836" y="1673352"/>
            <a:ext cx="201168" cy="347472"/>
          </a:xfrm>
          <a:prstGeom prst="chevron">
            <a:avLst/>
          </a:prstGeom>
          <a:solidFill>
            <a:schemeClr val="accent1"/>
          </a:solidFill>
          <a:ln w="12700">
            <a:solidFill>
              <a:schemeClr val="accent1"/>
            </a:solidFill>
            <a:prstDash val="solid"/>
          </a:ln>
        </p:spPr>
      </p:sp>
      <p:sp>
        <p:nvSpPr>
          <p:cNvPr id="16" name="Write area: Step 2"/>
          <p:cNvSpPr/>
          <p:nvPr/>
        </p:nvSpPr>
        <p:spPr>
          <a:xfrm>
            <a:off x="6301588" y="1280160"/>
            <a:ext cx="2510714" cy="1143000"/>
          </a:xfrm>
          <a:prstGeom prst="roundRect">
            <a:avLst>
              <a:gd name="adj" fmla="val 4800"/>
            </a:avLst>
          </a:prstGeom>
          <a:solidFill>
            <a:schemeClr val="bg1"/>
          </a:solidFill>
          <a:ln w="12700">
            <a:solidFill>
              <a:schemeClr val="accent3"/>
            </a:solidFill>
            <a:prstDash val="dash"/>
          </a:ln>
        </p:spPr>
      </p:sp>
      <p:sp>
        <p:nvSpPr>
          <p:cNvPr id="17" name="Text 14"/>
          <p:cNvSpPr txBox="1"/>
          <p:nvPr/>
        </p:nvSpPr>
        <p:spPr>
          <a:xfrm>
            <a:off x="6466180" y="1426464"/>
            <a:ext cx="2181530" cy="228600"/>
          </a:xfrm>
          <a:prstGeom prst="rect">
            <a:avLst/>
          </a:prstGeom>
          <a:noFill/>
          <a:ln/>
        </p:spPr>
        <p:txBody>
          <a:bodyPr wrap="square" lIns="0" tIns="0" rIns="0" bIns="0" rtlCol="0" anchor="t"/>
          <a:lstStyle/>
          <a:p>
            <a:pPr indent="0" marL="0">
              <a:buNone/>
            </a:pPr>
            <a:r>
              <a:rPr lang="en-US" sz="1100" b="1" spc="150" kern="0" dirty="0">
                <a:solidFill>
                  <a:schemeClr val="tx2"/>
                </a:solidFill>
              </a:rPr>
              <a:t>STEP 2</a:t>
            </a:r>
            <a:endParaRPr lang="en-US" sz="1100" dirty="0"/>
          </a:p>
        </p:txBody>
      </p:sp>
      <p:sp>
        <p:nvSpPr>
          <p:cNvPr id="18" name="Shape 15"/>
          <p:cNvSpPr/>
          <p:nvPr/>
        </p:nvSpPr>
        <p:spPr>
          <a:xfrm>
            <a:off x="6466180" y="2148840"/>
            <a:ext cx="2181530" cy="0"/>
          </a:xfrm>
          <a:prstGeom prst="line">
            <a:avLst/>
          </a:prstGeom>
          <a:noFill/>
          <a:ln w="9525">
            <a:solidFill>
              <a:schemeClr val="accent4"/>
            </a:solidFill>
            <a:prstDash val="solid"/>
          </a:ln>
        </p:spPr>
      </p:sp>
      <p:sp>
        <p:nvSpPr>
          <p:cNvPr id="19" name="Arrow"/>
          <p:cNvSpPr/>
          <p:nvPr/>
        </p:nvSpPr>
        <p:spPr>
          <a:xfrm>
            <a:off x="8922029" y="1673352"/>
            <a:ext cx="201168" cy="347472"/>
          </a:xfrm>
          <a:prstGeom prst="chevron">
            <a:avLst/>
          </a:prstGeom>
          <a:solidFill>
            <a:schemeClr val="accent1"/>
          </a:solidFill>
          <a:ln w="12700">
            <a:solidFill>
              <a:schemeClr val="accent1"/>
            </a:solidFill>
            <a:prstDash val="solid"/>
          </a:ln>
        </p:spPr>
      </p:sp>
      <p:sp>
        <p:nvSpPr>
          <p:cNvPr id="20" name="Write area: Vision achieved"/>
          <p:cNvSpPr/>
          <p:nvPr/>
        </p:nvSpPr>
        <p:spPr>
          <a:xfrm>
            <a:off x="9223781" y="1280160"/>
            <a:ext cx="2510714" cy="1143000"/>
          </a:xfrm>
          <a:prstGeom prst="roundRect">
            <a:avLst>
              <a:gd name="adj" fmla="val 4800"/>
            </a:avLst>
          </a:prstGeom>
          <a:solidFill>
            <a:schemeClr val="bg1"/>
          </a:solidFill>
          <a:ln w="19050">
            <a:solidFill>
              <a:schemeClr val="accent2"/>
            </a:solidFill>
            <a:prstDash val="solid"/>
          </a:ln>
        </p:spPr>
      </p:sp>
      <p:sp>
        <p:nvSpPr>
          <p:cNvPr id="21" name="Text 18"/>
          <p:cNvSpPr txBox="1"/>
          <p:nvPr/>
        </p:nvSpPr>
        <p:spPr>
          <a:xfrm>
            <a:off x="9388373" y="1426464"/>
            <a:ext cx="218153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VISION ACHIEVED</a:t>
            </a:r>
            <a:endParaRPr lang="en-US" sz="1100" dirty="0"/>
          </a:p>
        </p:txBody>
      </p:sp>
      <p:sp>
        <p:nvSpPr>
          <p:cNvPr id="22" name="Shape 19"/>
          <p:cNvSpPr/>
          <p:nvPr/>
        </p:nvSpPr>
        <p:spPr>
          <a:xfrm>
            <a:off x="9388373" y="2148840"/>
            <a:ext cx="2181530" cy="0"/>
          </a:xfrm>
          <a:prstGeom prst="line">
            <a:avLst/>
          </a:prstGeom>
          <a:noFill/>
          <a:ln w="9525">
            <a:solidFill>
              <a:schemeClr val="accent4"/>
            </a:solidFill>
            <a:prstDash val="solid"/>
          </a:ln>
        </p:spPr>
      </p:sp>
      <p:graphicFrame>
        <p:nvGraphicFramePr>
          <p:cNvPr id="22" name="Initiatives table"/>
          <p:cNvGraphicFramePr>
            <a:graphicFrameLocks noGrp="1"/>
          </p:cNvGraphicFramePr>
          <p:nvPr>
            <p:extLst>
              <p:ext uri="{D42A27DB-BD31-4B8C-83A1-F6EECF244321}">
                <p14:modId xmlns:p14="http://schemas.microsoft.com/office/powerpoint/2010/main" val="1579011935"/>
              </p:ext>
            </p:extLst>
          </p:nvPr>
        </p:nvGraphicFramePr>
        <p:xfrm>
          <a:off x="457200" y="2651760"/>
          <a:ext cx="11277295" cy="914400"/>
        </p:xfrm>
        <a:graphic>
          <a:graphicData uri="http://schemas.openxmlformats.org/drawingml/2006/table">
            <a:tbl>
              <a:tblPr/>
              <a:tblGrid>
                <a:gridCol w="3291840"/>
                <a:gridCol w="2103120"/>
                <a:gridCol w="2103120"/>
                <a:gridCol w="1188720"/>
                <a:gridCol w="1371600"/>
                <a:gridCol w="1218895"/>
              </a:tblGrid>
              <a:tr h="411480">
                <a:tc>
                  <a:txBody>
                    <a:bodyPr/>
                    <a:lstStyle/>
                    <a:p>
                      <a:pPr indent="0" marL="0">
                        <a:buNone/>
                      </a:pPr>
                      <a:r>
                        <a:rPr lang="en-US" sz="1100" b="1" spc="100" kern="0" dirty="0">
                          <a:solidFill>
                            <a:schemeClr val="bg1"/>
                          </a:solidFill>
                        </a:rPr>
                        <a:t>STRATEGIC INITIATIVE</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BUILDS ON (SWOT)</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GOAL IT SERVES</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IMPACT</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FEASIBILITY</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RANK</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r>
              <a:tr h="621792">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H / M / L</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H / M / L</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621792">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H / M / L</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H / M / L</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621792">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H / M / L</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H / M / L</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621792">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H / M / L</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H / M / L</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bl>
          </a:graphicData>
        </a:graphic>
      </p:graphicFrame>
      <p:sp>
        <p:nvSpPr>
          <p:cNvPr id="24" name="Text 20"/>
          <p:cNvSpPr txBox="1"/>
          <p:nvPr/>
        </p:nvSpPr>
        <p:spPr>
          <a:xfrm>
            <a:off x="457200" y="5806440"/>
            <a:ext cx="5486400" cy="457200"/>
          </a:xfrm>
          <a:prstGeom prst="rect">
            <a:avLst/>
          </a:prstGeom>
          <a:noFill/>
          <a:ln/>
        </p:spPr>
        <p:txBody>
          <a:bodyPr wrap="square" lIns="0" tIns="0" rIns="0" bIns="0" rtlCol="0" anchor="t"/>
          <a:lstStyle/>
          <a:p>
            <a:pPr indent="0" marL="0">
              <a:buNone/>
            </a:pPr>
            <a:r>
              <a:rPr lang="en-US" sz="1200" b="1" i="1" dirty="0">
                <a:solidFill>
                  <a:schemeClr val="tx2"/>
                </a:solidFill>
              </a:rPr>
              <a:t>“Eye of the owner makes the cattle grow fat”</a:t>
            </a:r>
            <a:pPr indent="0" marL="0">
              <a:buNone/>
            </a:pPr>
            <a:r>
              <a:rPr lang="en-US" sz="1200" dirty="0">
                <a:solidFill>
                  <a:schemeClr val="accent6"/>
                </a:solidFill>
              </a:rPr>
              <a:t>  — stay hands-on.</a:t>
            </a:r>
            <a:endParaRPr lang="en-US" sz="1200" dirty="0"/>
          </a:p>
        </p:txBody>
      </p:sp>
      <p:sp>
        <p:nvSpPr>
          <p:cNvPr id="25" name="Text 21"/>
          <p:cNvSpPr txBox="1"/>
          <p:nvPr/>
        </p:nvSpPr>
        <p:spPr>
          <a:xfrm>
            <a:off x="6217920" y="5806440"/>
            <a:ext cx="5486400" cy="457200"/>
          </a:xfrm>
          <a:prstGeom prst="rect">
            <a:avLst/>
          </a:prstGeom>
          <a:noFill/>
          <a:ln/>
        </p:spPr>
        <p:txBody>
          <a:bodyPr wrap="square" lIns="0" tIns="0" rIns="0" bIns="0" rtlCol="0" anchor="t"/>
          <a:lstStyle/>
          <a:p>
            <a:pPr indent="0" marL="0">
              <a:buNone/>
            </a:pPr>
            <a:r>
              <a:rPr lang="en-US" sz="1200" b="1" i="1" dirty="0">
                <a:solidFill>
                  <a:schemeClr val="tx2"/>
                </a:solidFill>
              </a:rPr>
              <a:t>“We don't put money after bad money”</a:t>
            </a:r>
            <a:pPr indent="0" marL="0">
              <a:buNone/>
            </a:pPr>
            <a:r>
              <a:rPr lang="en-US" sz="1200" dirty="0">
                <a:solidFill>
                  <a:schemeClr val="accent6"/>
                </a:solidFill>
              </a:rPr>
              <a:t>  — set exit criteria early.</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title" hasCustomPrompt="1"/>
          </p:nvPr>
        </p:nvSpPr>
        <p:spPr>
          <a:xfrm>
            <a:off x="548640" y="1783080"/>
            <a:ext cx="3566160" cy="1097280"/>
          </a:xfrm>
          <a:prstGeom prst="rect">
            <a:avLst/>
          </a:prstGeom>
          <a:noFill/>
          <a:ln/>
        </p:spPr>
        <p:txBody>
          <a:bodyPr wrap="square" lIns="0" tIns="0" rIns="0" bIns="0" rtlCol="0" anchor="b"/>
          <a:lstStyle/>
          <a:p>
            <a:pPr algn="l" indent="0" marL="0">
              <a:buNone/>
            </a:pPr>
            <a:r>
              <a:rPr lang="en-US" sz="4000" b="1" dirty="0">
                <a:solidFill>
                  <a:schemeClr val="bg1"/>
                </a:solidFill>
              </a:rPr>
              <a:t>Operating Principles</a:t>
            </a:r>
            <a:endParaRPr lang="en-US" sz="4000" dirty="0"/>
          </a:p>
        </p:txBody>
      </p:sp>
      <p:sp>
        <p:nvSpPr>
          <p:cNvPr id="3" name="Text 1"/>
          <p:cNvSpPr/>
          <p:nvPr>
            <p:ph idx="102" type="body" hasCustomPrompt="1"/>
          </p:nvPr>
        </p:nvSpPr>
        <p:spPr>
          <a:xfrm>
            <a:off x="548640" y="2880360"/>
            <a:ext cx="3566160" cy="457200"/>
          </a:xfrm>
          <a:prstGeom prst="rect">
            <a:avLst/>
          </a:prstGeom>
          <a:noFill/>
          <a:ln/>
        </p:spPr>
        <p:txBody>
          <a:bodyPr wrap="square" lIns="0" tIns="0" rIns="0" bIns="0" rtlCol="0" anchor="t"/>
          <a:lstStyle/>
          <a:p>
            <a:pPr algn="l" indent="0" marL="0">
              <a:buNone/>
            </a:pPr>
            <a:r>
              <a:rPr lang="en-US" sz="2000" i="1" dirty="0">
                <a:solidFill>
                  <a:schemeClr val="accent5"/>
                </a:solidFill>
              </a:rPr>
              <a:t>How you work</a:t>
            </a:r>
            <a:endParaRPr lang="en-US" sz="2000" dirty="0"/>
          </a:p>
        </p:txBody>
      </p:sp>
      <p:sp>
        <p:nvSpPr>
          <p:cNvPr id="4" name="Text 2"/>
          <p:cNvSpPr txBox="1"/>
          <p:nvPr/>
        </p:nvSpPr>
        <p:spPr>
          <a:xfrm>
            <a:off x="548640" y="320040"/>
            <a:ext cx="2743200" cy="1051560"/>
          </a:xfrm>
          <a:prstGeom prst="rect">
            <a:avLst/>
          </a:prstGeom>
          <a:noFill/>
          <a:ln/>
        </p:spPr>
        <p:txBody>
          <a:bodyPr wrap="square" lIns="0" tIns="0" rIns="0" bIns="0" rtlCol="0" anchor="b"/>
          <a:lstStyle/>
          <a:p>
            <a:pPr indent="0" marL="0">
              <a:buNone/>
            </a:pPr>
            <a:r>
              <a:rPr lang="en-US" sz="8000" b="1" dirty="0">
                <a:solidFill>
                  <a:schemeClr val="accent1"/>
                </a:solidFill>
                <a:latin typeface="+mj-lt" pitchFamily="34" charset="0"/>
                <a:ea typeface="+mj-lt" pitchFamily="34" charset="-122"/>
                <a:cs typeface="+mj-lt" pitchFamily="34" charset="-120"/>
              </a:rPr>
              <a:t>07</a:t>
            </a:r>
            <a:endParaRPr lang="en-US" sz="8000" dirty="0"/>
          </a:p>
        </p:txBody>
      </p:sp>
      <p:sp>
        <p:nvSpPr>
          <p:cNvPr id="5" name="Text 3"/>
          <p:cNvSpPr txBox="1"/>
          <p:nvPr/>
        </p:nvSpPr>
        <p:spPr>
          <a:xfrm>
            <a:off x="548640" y="1444752"/>
            <a:ext cx="3566160" cy="274320"/>
          </a:xfrm>
          <a:prstGeom prst="rect">
            <a:avLst/>
          </a:prstGeom>
          <a:noFill/>
          <a:ln/>
        </p:spPr>
        <p:txBody>
          <a:bodyPr wrap="square" lIns="0" tIns="0" rIns="0" bIns="0" rtlCol="0" anchor="t"/>
          <a:lstStyle/>
          <a:p>
            <a:pPr indent="0" marL="0">
              <a:buNone/>
            </a:pPr>
            <a:r>
              <a:rPr lang="en-US" sz="1200" b="1" spc="300" kern="0" dirty="0">
                <a:solidFill>
                  <a:schemeClr val="accent5"/>
                </a:solidFill>
              </a:rPr>
              <a:t>WORKSHOP 07  ·  GOVERNANCE</a:t>
            </a:r>
            <a:endParaRPr lang="en-US" sz="1200" dirty="0"/>
          </a:p>
        </p:txBody>
      </p:sp>
      <p:sp>
        <p:nvSpPr>
          <p:cNvPr id="6" name="Text 4"/>
          <p:cNvSpPr txBox="1"/>
          <p:nvPr/>
        </p:nvSpPr>
        <p:spPr>
          <a:xfrm>
            <a:off x="548640" y="3474720"/>
            <a:ext cx="3566160" cy="914400"/>
          </a:xfrm>
          <a:prstGeom prst="rect">
            <a:avLst/>
          </a:prstGeom>
          <a:noFill/>
          <a:ln/>
        </p:spPr>
        <p:txBody>
          <a:bodyPr wrap="square" lIns="0" tIns="0" rIns="0" bIns="0" rtlCol="0" anchor="t"/>
          <a:lstStyle/>
          <a:p>
            <a:pPr indent="0" marL="0">
              <a:buNone/>
            </a:pPr>
            <a:r>
              <a:rPr lang="en-US" sz="1400" dirty="0">
                <a:solidFill>
                  <a:schemeClr val="bg2"/>
                </a:solidFill>
              </a:rPr>
              <a:t>The decision rights, governance bodies and protocols that ensure accountability and transparency.</a:t>
            </a:r>
            <a:endParaRPr lang="en-US" sz="1400" dirty="0"/>
          </a:p>
        </p:txBody>
      </p:sp>
      <p:sp>
        <p:nvSpPr>
          <p:cNvPr id="7" name="Text 5"/>
          <p:cNvSpPr txBox="1"/>
          <p:nvPr/>
        </p:nvSpPr>
        <p:spPr>
          <a:xfrm>
            <a:off x="548640" y="4526280"/>
            <a:ext cx="35661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YOU'LL LEAVE WITH</a:t>
            </a:r>
            <a:endParaRPr lang="en-US" sz="1100" dirty="0"/>
          </a:p>
        </p:txBody>
      </p:sp>
      <p:sp>
        <p:nvSpPr>
          <p:cNvPr id="8" name="Text 6"/>
          <p:cNvSpPr txBox="1"/>
          <p:nvPr/>
        </p:nvSpPr>
        <p:spPr>
          <a:xfrm>
            <a:off x="548640" y="4828032"/>
            <a:ext cx="3566160" cy="1280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Governance structure and protocols</a:t>
            </a:r>
            <a:endParaRPr lang="en-US" sz="1400" dirty="0"/>
          </a:p>
          <a:p>
            <a:pPr marL="342900" indent="-342900">
              <a:spcAft>
                <a:spcPts val="600"/>
              </a:spcAft>
              <a:buSzPct val="100000"/>
              <a:buChar char="•"/>
            </a:pPr>
            <a:r>
              <a:rPr lang="en-US" sz="1400" dirty="0">
                <a:solidFill>
                  <a:schemeClr val="bg1"/>
                </a:solidFill>
              </a:rPr>
              <a:t>Clear roles and accountability</a:t>
            </a:r>
            <a:endParaRPr lang="en-US" sz="1400" dirty="0"/>
          </a:p>
          <a:p>
            <a:pPr marL="342900" indent="-342900">
              <a:spcAft>
                <a:spcPts val="600"/>
              </a:spcAft>
              <a:buSzPct val="100000"/>
              <a:buChar char="•"/>
            </a:pPr>
            <a:r>
              <a:rPr lang="en-US" sz="1400" dirty="0">
                <a:solidFill>
                  <a:schemeClr val="bg1"/>
                </a:solidFill>
              </a:rPr>
              <a:t>Principles for execution</a:t>
            </a:r>
            <a:endParaRPr lang="en-US" sz="1400" dirty="0"/>
          </a:p>
        </p:txBody>
      </p:sp>
      <p:sp>
        <p:nvSpPr>
          <p:cNvPr id="9" name="Text 7"/>
          <p:cNvSpPr txBox="1"/>
          <p:nvPr/>
        </p:nvSpPr>
        <p:spPr>
          <a:xfrm>
            <a:off x="548640" y="6263640"/>
            <a:ext cx="3566160" cy="274320"/>
          </a:xfrm>
          <a:prstGeom prst="rect">
            <a:avLst/>
          </a:prstGeom>
          <a:noFill/>
          <a:ln/>
        </p:spPr>
        <p:txBody>
          <a:bodyPr wrap="square" lIns="0" tIns="0" rIns="0" bIns="0" rtlCol="0" anchor="t"/>
          <a:lstStyle/>
          <a:p>
            <a:pPr indent="0" marL="0">
              <a:buNone/>
            </a:pPr>
            <a:r>
              <a:rPr lang="en-US" sz="1200" i="1" dirty="0">
                <a:solidFill>
                  <a:schemeClr val="accent5"/>
                </a:solidFill>
              </a:rPr>
              <a:t>1–2 hours  ·  full, uninterrupted focus</a:t>
            </a:r>
            <a:endParaRPr lang="en-US" sz="1200" dirty="0"/>
          </a:p>
        </p:txBody>
      </p:sp>
      <p:sp>
        <p:nvSpPr>
          <p:cNvPr id="10" name="Text 8"/>
          <p:cNvSpPr txBox="1"/>
          <p:nvPr/>
        </p:nvSpPr>
        <p:spPr>
          <a:xfrm>
            <a:off x="4937760" y="50292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KEY QUESTIONS</a:t>
            </a:r>
            <a:endParaRPr lang="en-US" sz="1100" dirty="0"/>
          </a:p>
        </p:txBody>
      </p:sp>
      <p:sp>
        <p:nvSpPr>
          <p:cNvPr id="11" name="Text 9"/>
          <p:cNvSpPr txBox="1"/>
          <p:nvPr/>
        </p:nvSpPr>
        <p:spPr>
          <a:xfrm>
            <a:off x="4937760" y="8686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1</a:t>
            </a:r>
            <a:endParaRPr lang="en-US" sz="1800" dirty="0"/>
          </a:p>
        </p:txBody>
      </p:sp>
      <p:sp>
        <p:nvSpPr>
          <p:cNvPr id="12" name="Text 10"/>
          <p:cNvSpPr txBox="1"/>
          <p:nvPr/>
        </p:nvSpPr>
        <p:spPr>
          <a:xfrm>
            <a:off x="5394960" y="886968"/>
            <a:ext cx="6336792" cy="518160"/>
          </a:xfrm>
          <a:prstGeom prst="rect">
            <a:avLst/>
          </a:prstGeom>
          <a:noFill/>
          <a:ln/>
        </p:spPr>
        <p:txBody>
          <a:bodyPr wrap="square" lIns="0" tIns="0" rIns="0" bIns="0" rtlCol="0" anchor="t"/>
          <a:lstStyle/>
          <a:p>
            <a:pPr indent="0" marL="0">
              <a:buNone/>
            </a:pPr>
            <a:r>
              <a:rPr lang="en-US" sz="1600" dirty="0">
                <a:solidFill>
                  <a:schemeClr val="tx1"/>
                </a:solidFill>
              </a:rPr>
              <a:t>What decision-making protocols do we follow?</a:t>
            </a:r>
            <a:endParaRPr lang="en-US" sz="1600" dirty="0"/>
          </a:p>
        </p:txBody>
      </p:sp>
      <p:sp>
        <p:nvSpPr>
          <p:cNvPr id="13" name="Text 11"/>
          <p:cNvSpPr txBox="1"/>
          <p:nvPr/>
        </p:nvSpPr>
        <p:spPr>
          <a:xfrm>
            <a:off x="4937760" y="143256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2</a:t>
            </a:r>
            <a:endParaRPr lang="en-US" sz="1800" dirty="0"/>
          </a:p>
        </p:txBody>
      </p:sp>
      <p:sp>
        <p:nvSpPr>
          <p:cNvPr id="14" name="Text 12"/>
          <p:cNvSpPr txBox="1"/>
          <p:nvPr/>
        </p:nvSpPr>
        <p:spPr>
          <a:xfrm>
            <a:off x="5394960" y="1450848"/>
            <a:ext cx="6336792" cy="518160"/>
          </a:xfrm>
          <a:prstGeom prst="rect">
            <a:avLst/>
          </a:prstGeom>
          <a:noFill/>
          <a:ln/>
        </p:spPr>
        <p:txBody>
          <a:bodyPr wrap="square" lIns="0" tIns="0" rIns="0" bIns="0" rtlCol="0" anchor="t"/>
          <a:lstStyle/>
          <a:p>
            <a:pPr indent="0" marL="0">
              <a:buNone/>
            </a:pPr>
            <a:r>
              <a:rPr lang="en-US" sz="1600" dirty="0">
                <a:solidFill>
                  <a:schemeClr val="tx1"/>
                </a:solidFill>
              </a:rPr>
              <a:t>How do we ensure accountability and transparency?</a:t>
            </a:r>
            <a:endParaRPr lang="en-US" sz="1600" dirty="0"/>
          </a:p>
        </p:txBody>
      </p:sp>
      <p:sp>
        <p:nvSpPr>
          <p:cNvPr id="15" name="Text 13"/>
          <p:cNvSpPr txBox="1"/>
          <p:nvPr/>
        </p:nvSpPr>
        <p:spPr>
          <a:xfrm>
            <a:off x="4937760" y="199644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3</a:t>
            </a:r>
            <a:endParaRPr lang="en-US" sz="1800" dirty="0"/>
          </a:p>
        </p:txBody>
      </p:sp>
      <p:sp>
        <p:nvSpPr>
          <p:cNvPr id="16" name="Text 14"/>
          <p:cNvSpPr txBox="1"/>
          <p:nvPr/>
        </p:nvSpPr>
        <p:spPr>
          <a:xfrm>
            <a:off x="5394960" y="2014728"/>
            <a:ext cx="6336792" cy="518160"/>
          </a:xfrm>
          <a:prstGeom prst="rect">
            <a:avLst/>
          </a:prstGeom>
          <a:noFill/>
          <a:ln/>
        </p:spPr>
        <p:txBody>
          <a:bodyPr wrap="square" lIns="0" tIns="0" rIns="0" bIns="0" rtlCol="0" anchor="t"/>
          <a:lstStyle/>
          <a:p>
            <a:pPr indent="0" marL="0">
              <a:buNone/>
            </a:pPr>
            <a:r>
              <a:rPr lang="en-US" sz="1600" dirty="0">
                <a:solidFill>
                  <a:schemeClr val="tx1"/>
                </a:solidFill>
              </a:rPr>
              <a:t>What structures manage conflict, succession and major decisions?</a:t>
            </a:r>
            <a:endParaRPr lang="en-US" sz="1600" dirty="0"/>
          </a:p>
        </p:txBody>
      </p:sp>
      <p:sp>
        <p:nvSpPr>
          <p:cNvPr id="17" name="Text 15"/>
          <p:cNvSpPr txBox="1"/>
          <p:nvPr/>
        </p:nvSpPr>
        <p:spPr>
          <a:xfrm>
            <a:off x="4937760" y="256032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4</a:t>
            </a:r>
            <a:endParaRPr lang="en-US" sz="1800" dirty="0"/>
          </a:p>
        </p:txBody>
      </p:sp>
      <p:sp>
        <p:nvSpPr>
          <p:cNvPr id="18" name="Text 16"/>
          <p:cNvSpPr txBox="1"/>
          <p:nvPr/>
        </p:nvSpPr>
        <p:spPr>
          <a:xfrm>
            <a:off x="5394960" y="2578608"/>
            <a:ext cx="6336792" cy="518160"/>
          </a:xfrm>
          <a:prstGeom prst="rect">
            <a:avLst/>
          </a:prstGeom>
          <a:noFill/>
          <a:ln/>
        </p:spPr>
        <p:txBody>
          <a:bodyPr wrap="square" lIns="0" tIns="0" rIns="0" bIns="0" rtlCol="0" anchor="t"/>
          <a:lstStyle/>
          <a:p>
            <a:pPr indent="0" marL="0">
              <a:buNone/>
            </a:pPr>
            <a:r>
              <a:rPr lang="en-US" sz="1600" dirty="0">
                <a:solidFill>
                  <a:schemeClr val="tx1"/>
                </a:solidFill>
              </a:rPr>
              <a:t>How do we balance the needs of different stakeholders?</a:t>
            </a:r>
            <a:endParaRPr lang="en-US" sz="1600" dirty="0"/>
          </a:p>
        </p:txBody>
      </p:sp>
      <p:sp>
        <p:nvSpPr>
          <p:cNvPr id="19" name="Text 17"/>
          <p:cNvSpPr txBox="1"/>
          <p:nvPr/>
        </p:nvSpPr>
        <p:spPr>
          <a:xfrm>
            <a:off x="4937760" y="312420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5</a:t>
            </a:r>
            <a:endParaRPr lang="en-US" sz="1800" dirty="0"/>
          </a:p>
        </p:txBody>
      </p:sp>
      <p:sp>
        <p:nvSpPr>
          <p:cNvPr id="20" name="Text 18"/>
          <p:cNvSpPr txBox="1"/>
          <p:nvPr/>
        </p:nvSpPr>
        <p:spPr>
          <a:xfrm>
            <a:off x="5394960" y="3142488"/>
            <a:ext cx="6336792" cy="518160"/>
          </a:xfrm>
          <a:prstGeom prst="rect">
            <a:avLst/>
          </a:prstGeom>
          <a:noFill/>
          <a:ln/>
        </p:spPr>
        <p:txBody>
          <a:bodyPr wrap="square" lIns="0" tIns="0" rIns="0" bIns="0" rtlCol="0" anchor="t"/>
          <a:lstStyle/>
          <a:p>
            <a:pPr indent="0" marL="0">
              <a:buNone/>
            </a:pPr>
            <a:r>
              <a:rPr lang="en-US" sz="1600" dirty="0">
                <a:solidFill>
                  <a:schemeClr val="tx1"/>
                </a:solidFill>
              </a:rPr>
              <a:t>What technology and systems do we need?</a:t>
            </a:r>
            <a:endParaRPr lang="en-US" sz="1600" dirty="0"/>
          </a:p>
        </p:txBody>
      </p:sp>
      <p:sp>
        <p:nvSpPr>
          <p:cNvPr id="21" name="Text 19"/>
          <p:cNvSpPr txBox="1"/>
          <p:nvPr/>
        </p:nvSpPr>
        <p:spPr>
          <a:xfrm>
            <a:off x="4937760" y="36880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6</a:t>
            </a:r>
            <a:endParaRPr lang="en-US" sz="1800" dirty="0"/>
          </a:p>
        </p:txBody>
      </p:sp>
      <p:sp>
        <p:nvSpPr>
          <p:cNvPr id="22" name="Text 20"/>
          <p:cNvSpPr txBox="1"/>
          <p:nvPr/>
        </p:nvSpPr>
        <p:spPr>
          <a:xfrm>
            <a:off x="5394960" y="3706368"/>
            <a:ext cx="6336792" cy="518160"/>
          </a:xfrm>
          <a:prstGeom prst="rect">
            <a:avLst/>
          </a:prstGeom>
          <a:noFill/>
          <a:ln/>
        </p:spPr>
        <p:txBody>
          <a:bodyPr wrap="square" lIns="0" tIns="0" rIns="0" bIns="0" rtlCol="0" anchor="t"/>
          <a:lstStyle/>
          <a:p>
            <a:pPr indent="0" marL="0">
              <a:buNone/>
            </a:pPr>
            <a:r>
              <a:rPr lang="en-US" sz="1600" dirty="0">
                <a:solidFill>
                  <a:schemeClr val="tx1"/>
                </a:solidFill>
              </a:rPr>
              <a:t>What time commitments and remuneration are appropriate?</a:t>
            </a:r>
            <a:endParaRPr lang="en-US" sz="1600" dirty="0"/>
          </a:p>
        </p:txBody>
      </p:sp>
      <p:sp>
        <p:nvSpPr>
          <p:cNvPr id="23" name="Text 21"/>
          <p:cNvSpPr txBox="1"/>
          <p:nvPr/>
        </p:nvSpPr>
        <p:spPr>
          <a:xfrm>
            <a:off x="4937760" y="443484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SESSION FLOW</a:t>
            </a:r>
            <a:endParaRPr lang="en-US" sz="1100" dirty="0"/>
          </a:p>
        </p:txBody>
      </p:sp>
      <p:sp>
        <p:nvSpPr>
          <p:cNvPr id="24" name="Step 1"/>
          <p:cNvSpPr/>
          <p:nvPr/>
        </p:nvSpPr>
        <p:spPr>
          <a:xfrm>
            <a:off x="4937760" y="4754880"/>
            <a:ext cx="1018032" cy="1051560"/>
          </a:xfrm>
          <a:prstGeom prst="roundRect">
            <a:avLst>
              <a:gd name="adj" fmla="val 5389"/>
            </a:avLst>
          </a:prstGeom>
          <a:solidFill>
            <a:schemeClr val="bg1"/>
          </a:solidFill>
          <a:ln w="9525">
            <a:solidFill>
              <a:schemeClr val="accent4"/>
            </a:solidFill>
            <a:prstDash val="solid"/>
          </a:ln>
        </p:spPr>
      </p:sp>
      <p:sp>
        <p:nvSpPr>
          <p:cNvPr id="25" name="Text 23"/>
          <p:cNvSpPr txBox="1"/>
          <p:nvPr/>
        </p:nvSpPr>
        <p:spPr>
          <a:xfrm>
            <a:off x="5010912"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1</a:t>
            </a:r>
            <a:endParaRPr lang="en-US" sz="1000" dirty="0"/>
          </a:p>
        </p:txBody>
      </p:sp>
      <p:sp>
        <p:nvSpPr>
          <p:cNvPr id="26" name="Text 24"/>
          <p:cNvSpPr txBox="1"/>
          <p:nvPr/>
        </p:nvSpPr>
        <p:spPr>
          <a:xfrm>
            <a:off x="5010912"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Questions</a:t>
            </a:r>
            <a:endParaRPr lang="en-US" sz="1300" dirty="0"/>
          </a:p>
        </p:txBody>
      </p:sp>
      <p:sp>
        <p:nvSpPr>
          <p:cNvPr id="27" name="Step 2"/>
          <p:cNvSpPr/>
          <p:nvPr/>
        </p:nvSpPr>
        <p:spPr>
          <a:xfrm>
            <a:off x="6092952" y="4754880"/>
            <a:ext cx="1018032" cy="1051560"/>
          </a:xfrm>
          <a:prstGeom prst="roundRect">
            <a:avLst>
              <a:gd name="adj" fmla="val 5389"/>
            </a:avLst>
          </a:prstGeom>
          <a:solidFill>
            <a:schemeClr val="bg1"/>
          </a:solidFill>
          <a:ln w="9525">
            <a:solidFill>
              <a:schemeClr val="accent4"/>
            </a:solidFill>
            <a:prstDash val="solid"/>
          </a:ln>
        </p:spPr>
      </p:sp>
      <p:sp>
        <p:nvSpPr>
          <p:cNvPr id="28" name="Text 26"/>
          <p:cNvSpPr txBox="1"/>
          <p:nvPr/>
        </p:nvSpPr>
        <p:spPr>
          <a:xfrm>
            <a:off x="6166104"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2</a:t>
            </a:r>
            <a:endParaRPr lang="en-US" sz="1000" dirty="0"/>
          </a:p>
        </p:txBody>
      </p:sp>
      <p:sp>
        <p:nvSpPr>
          <p:cNvPr id="29" name="Text 27"/>
          <p:cNvSpPr txBox="1"/>
          <p:nvPr/>
        </p:nvSpPr>
        <p:spPr>
          <a:xfrm>
            <a:off x="6166104"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Roles</a:t>
            </a:r>
            <a:endParaRPr lang="en-US" sz="1300" dirty="0"/>
          </a:p>
        </p:txBody>
      </p:sp>
      <p:sp>
        <p:nvSpPr>
          <p:cNvPr id="30" name="Step 3"/>
          <p:cNvSpPr/>
          <p:nvPr/>
        </p:nvSpPr>
        <p:spPr>
          <a:xfrm>
            <a:off x="7248144" y="4754880"/>
            <a:ext cx="1018032" cy="1051560"/>
          </a:xfrm>
          <a:prstGeom prst="roundRect">
            <a:avLst>
              <a:gd name="adj" fmla="val 5389"/>
            </a:avLst>
          </a:prstGeom>
          <a:solidFill>
            <a:schemeClr val="bg1"/>
          </a:solidFill>
          <a:ln w="9525">
            <a:solidFill>
              <a:schemeClr val="accent4"/>
            </a:solidFill>
            <a:prstDash val="solid"/>
          </a:ln>
        </p:spPr>
      </p:sp>
      <p:sp>
        <p:nvSpPr>
          <p:cNvPr id="31" name="Text 29"/>
          <p:cNvSpPr txBox="1"/>
          <p:nvPr/>
        </p:nvSpPr>
        <p:spPr>
          <a:xfrm>
            <a:off x="7321296"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3</a:t>
            </a:r>
            <a:endParaRPr lang="en-US" sz="1000" dirty="0"/>
          </a:p>
        </p:txBody>
      </p:sp>
      <p:sp>
        <p:nvSpPr>
          <p:cNvPr id="32" name="Text 30"/>
          <p:cNvSpPr txBox="1"/>
          <p:nvPr/>
        </p:nvSpPr>
        <p:spPr>
          <a:xfrm>
            <a:off x="7321296"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Decision matrix</a:t>
            </a:r>
            <a:endParaRPr lang="en-US" sz="1300" dirty="0"/>
          </a:p>
        </p:txBody>
      </p:sp>
      <p:sp>
        <p:nvSpPr>
          <p:cNvPr id="33" name="Text 31"/>
          <p:cNvSpPr txBox="1"/>
          <p:nvPr/>
        </p:nvSpPr>
        <p:spPr>
          <a:xfrm>
            <a:off x="7321296"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34" name="Step 4"/>
          <p:cNvSpPr/>
          <p:nvPr/>
        </p:nvSpPr>
        <p:spPr>
          <a:xfrm>
            <a:off x="8403336" y="4754880"/>
            <a:ext cx="1018032" cy="1051560"/>
          </a:xfrm>
          <a:prstGeom prst="roundRect">
            <a:avLst>
              <a:gd name="adj" fmla="val 5389"/>
            </a:avLst>
          </a:prstGeom>
          <a:solidFill>
            <a:schemeClr val="bg1"/>
          </a:solidFill>
          <a:ln w="9525">
            <a:solidFill>
              <a:schemeClr val="accent4"/>
            </a:solidFill>
            <a:prstDash val="solid"/>
          </a:ln>
        </p:spPr>
      </p:sp>
      <p:sp>
        <p:nvSpPr>
          <p:cNvPr id="35" name="Text 33"/>
          <p:cNvSpPr txBox="1"/>
          <p:nvPr/>
        </p:nvSpPr>
        <p:spPr>
          <a:xfrm>
            <a:off x="8476488"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4</a:t>
            </a:r>
            <a:endParaRPr lang="en-US" sz="1000" dirty="0"/>
          </a:p>
        </p:txBody>
      </p:sp>
      <p:sp>
        <p:nvSpPr>
          <p:cNvPr id="36" name="Text 34"/>
          <p:cNvSpPr txBox="1"/>
          <p:nvPr/>
        </p:nvSpPr>
        <p:spPr>
          <a:xfrm>
            <a:off x="8476488"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Bodies</a:t>
            </a:r>
            <a:endParaRPr lang="en-US" sz="1300" dirty="0"/>
          </a:p>
        </p:txBody>
      </p:sp>
      <p:sp>
        <p:nvSpPr>
          <p:cNvPr id="37" name="Step 5"/>
          <p:cNvSpPr/>
          <p:nvPr/>
        </p:nvSpPr>
        <p:spPr>
          <a:xfrm>
            <a:off x="9558528" y="4754880"/>
            <a:ext cx="1018032" cy="1051560"/>
          </a:xfrm>
          <a:prstGeom prst="roundRect">
            <a:avLst>
              <a:gd name="adj" fmla="val 5389"/>
            </a:avLst>
          </a:prstGeom>
          <a:solidFill>
            <a:schemeClr val="bg1"/>
          </a:solidFill>
          <a:ln w="9525">
            <a:solidFill>
              <a:schemeClr val="accent4"/>
            </a:solidFill>
            <a:prstDash val="solid"/>
          </a:ln>
        </p:spPr>
      </p:sp>
      <p:sp>
        <p:nvSpPr>
          <p:cNvPr id="38" name="Text 36"/>
          <p:cNvSpPr txBox="1"/>
          <p:nvPr/>
        </p:nvSpPr>
        <p:spPr>
          <a:xfrm>
            <a:off x="9631680"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5</a:t>
            </a:r>
            <a:endParaRPr lang="en-US" sz="1000" dirty="0"/>
          </a:p>
        </p:txBody>
      </p:sp>
      <p:sp>
        <p:nvSpPr>
          <p:cNvPr id="39" name="Text 37"/>
          <p:cNvSpPr txBox="1"/>
          <p:nvPr/>
        </p:nvSpPr>
        <p:spPr>
          <a:xfrm>
            <a:off x="9631680"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Conflict</a:t>
            </a:r>
            <a:endParaRPr lang="en-US" sz="1300" dirty="0"/>
          </a:p>
        </p:txBody>
      </p:sp>
      <p:sp>
        <p:nvSpPr>
          <p:cNvPr id="40" name="Step 6"/>
          <p:cNvSpPr/>
          <p:nvPr/>
        </p:nvSpPr>
        <p:spPr>
          <a:xfrm>
            <a:off x="10713720" y="4754880"/>
            <a:ext cx="1018032" cy="1051560"/>
          </a:xfrm>
          <a:prstGeom prst="roundRect">
            <a:avLst>
              <a:gd name="adj" fmla="val 5389"/>
            </a:avLst>
          </a:prstGeom>
          <a:solidFill>
            <a:schemeClr val="bg1"/>
          </a:solidFill>
          <a:ln w="9525">
            <a:solidFill>
              <a:schemeClr val="accent4"/>
            </a:solidFill>
            <a:prstDash val="solid"/>
          </a:ln>
        </p:spPr>
      </p:sp>
      <p:sp>
        <p:nvSpPr>
          <p:cNvPr id="41" name="Text 39"/>
          <p:cNvSpPr txBox="1"/>
          <p:nvPr/>
        </p:nvSpPr>
        <p:spPr>
          <a:xfrm>
            <a:off x="10786872"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6</a:t>
            </a:r>
            <a:endParaRPr lang="en-US" sz="1000" dirty="0"/>
          </a:p>
        </p:txBody>
      </p:sp>
      <p:sp>
        <p:nvSpPr>
          <p:cNvPr id="42" name="Text 40"/>
          <p:cNvSpPr txBox="1"/>
          <p:nvPr/>
        </p:nvSpPr>
        <p:spPr>
          <a:xfrm>
            <a:off x="10786872"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Principles</a:t>
            </a:r>
            <a:endParaRPr lang="en-US" sz="1300" dirty="0"/>
          </a:p>
        </p:txBody>
      </p:sp>
      <p:sp>
        <p:nvSpPr>
          <p:cNvPr id="43" name="Text 41"/>
          <p:cNvSpPr txBox="1"/>
          <p:nvPr/>
        </p:nvSpPr>
        <p:spPr>
          <a:xfrm>
            <a:off x="4937760" y="5943600"/>
            <a:ext cx="6793992" cy="365760"/>
          </a:xfrm>
          <a:prstGeom prst="rect">
            <a:avLst/>
          </a:prstGeom>
          <a:noFill/>
          <a:ln/>
        </p:spPr>
        <p:txBody>
          <a:bodyPr wrap="square" lIns="0" tIns="0" rIns="0" bIns="0" rtlCol="0" anchor="t"/>
          <a:lstStyle/>
          <a:p>
            <a:pPr indent="0" marL="0">
              <a:buNone/>
            </a:pPr>
            <a:r>
              <a:rPr lang="en-US" sz="1200" i="1" dirty="0">
                <a:solidFill>
                  <a:schemeClr val="accent6"/>
                </a:solidFill>
              </a:rPr>
              <a:t>Prep: review all outputs to date; list current decision bottlenecks and frictions.</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Decision rights and governance bodies</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7</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GOVERNANCE</a:t>
            </a:r>
            <a:endParaRPr lang="en-US" sz="1100" dirty="0"/>
          </a:p>
        </p:txBody>
      </p:sp>
      <p:graphicFrame>
        <p:nvGraphicFramePr>
          <p:cNvPr id="24" name="Decision matrix"/>
          <p:cNvGraphicFramePr>
            <a:graphicFrameLocks noGrp="1"/>
          </p:cNvGraphicFramePr>
          <p:nvPr>
            <p:extLst>
              <p:ext uri="{D42A27DB-BD31-4B8C-83A1-F6EECF244321}">
                <p14:modId xmlns:p14="http://schemas.microsoft.com/office/powerpoint/2010/main" val="1579011935"/>
              </p:ext>
            </p:extLst>
          </p:nvPr>
        </p:nvGraphicFramePr>
        <p:xfrm>
          <a:off x="457200" y="1280160"/>
          <a:ext cx="11277295" cy="914400"/>
        </p:xfrm>
        <a:graphic>
          <a:graphicData uri="http://schemas.openxmlformats.org/drawingml/2006/table">
            <a:tbl>
              <a:tblPr/>
              <a:tblGrid>
                <a:gridCol w="2651760"/>
                <a:gridCol w="1737360"/>
                <a:gridCol w="2377440"/>
                <a:gridCol w="2743200"/>
                <a:gridCol w="1767535"/>
              </a:tblGrid>
              <a:tr h="384048">
                <a:tc>
                  <a:txBody>
                    <a:bodyPr/>
                    <a:lstStyle/>
                    <a:p>
                      <a:pPr indent="0" marL="0">
                        <a:buNone/>
                      </a:pPr>
                      <a:r>
                        <a:rPr lang="en-US" sz="1100" b="1" spc="100" kern="0" dirty="0">
                          <a:solidFill>
                            <a:schemeClr val="bg1"/>
                          </a:solidFill>
                        </a:rPr>
                        <a:t>DECISION TYPE</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THRESHOLD</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WHO DECIDES</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APPROVAL PROCESS</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TIMELINE</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r>
              <a:tr h="475488">
                <a:tc>
                  <a:txBody>
                    <a:bodyPr/>
                    <a:lstStyle/>
                    <a:p>
                      <a:pPr indent="0" marL="0">
                        <a:buNone/>
                      </a:pPr>
                      <a:r>
                        <a:rPr lang="en-US" sz="1400" b="1" dirty="0">
                          <a:solidFill>
                            <a:schemeClr val="tx1"/>
                          </a:solidFill>
                        </a:rPr>
                        <a:t>Daily operations</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475488">
                <a:tc>
                  <a:txBody>
                    <a:bodyPr/>
                    <a:lstStyle/>
                    <a:p>
                      <a:pPr indent="0" marL="0">
                        <a:buNone/>
                      </a:pPr>
                      <a:r>
                        <a:rPr lang="en-US" sz="1400" b="1" dirty="0">
                          <a:solidFill>
                            <a:schemeClr val="tx1"/>
                          </a:solidFill>
                        </a:rPr>
                        <a:t>Minor investments</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475488">
                <a:tc>
                  <a:txBody>
                    <a:bodyPr/>
                    <a:lstStyle/>
                    <a:p>
                      <a:pPr indent="0" marL="0">
                        <a:buNone/>
                      </a:pPr>
                      <a:r>
                        <a:rPr lang="en-US" sz="1400" b="1" dirty="0">
                          <a:solidFill>
                            <a:schemeClr val="tx1"/>
                          </a:solidFill>
                        </a:rPr>
                        <a:t>Major investments</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475488">
                <a:tc>
                  <a:txBody>
                    <a:bodyPr/>
                    <a:lstStyle/>
                    <a:p>
                      <a:pPr indent="0" marL="0">
                        <a:buNone/>
                      </a:pPr>
                      <a:r>
                        <a:rPr lang="en-US" sz="1400" b="1" dirty="0">
                          <a:solidFill>
                            <a:schemeClr val="tx1"/>
                          </a:solidFill>
                        </a:rPr>
                        <a:t>Strategic changes</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475488">
                <a:tc>
                  <a:txBody>
                    <a:bodyPr/>
                    <a:lstStyle/>
                    <a:p>
                      <a:pPr indent="0" marL="0">
                        <a:buNone/>
                      </a:pPr>
                      <a:r>
                        <a:rPr lang="en-US" sz="1400" b="1" dirty="0">
                          <a:solidFill>
                            <a:schemeClr val="tx1"/>
                          </a:solidFill>
                        </a:rPr>
                        <a:t>Governance changes</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bl>
          </a:graphicData>
        </a:graphic>
      </p:graphicFrame>
      <p:sp>
        <p:nvSpPr>
          <p:cNvPr id="9" name="Write area: Family Council"/>
          <p:cNvSpPr/>
          <p:nvPr/>
        </p:nvSpPr>
        <p:spPr>
          <a:xfrm>
            <a:off x="457200" y="4251960"/>
            <a:ext cx="3637178" cy="2011680"/>
          </a:xfrm>
          <a:prstGeom prst="roundRect">
            <a:avLst>
              <a:gd name="adj" fmla="val 2727"/>
            </a:avLst>
          </a:prstGeom>
          <a:solidFill>
            <a:schemeClr val="bg1"/>
          </a:solidFill>
          <a:ln w="12700">
            <a:solidFill>
              <a:schemeClr val="accent3"/>
            </a:solidFill>
            <a:prstDash val="dash"/>
          </a:ln>
        </p:spPr>
      </p:sp>
      <p:sp>
        <p:nvSpPr>
          <p:cNvPr id="10" name="Text 6"/>
          <p:cNvSpPr txBox="1"/>
          <p:nvPr/>
        </p:nvSpPr>
        <p:spPr>
          <a:xfrm>
            <a:off x="621792" y="4398264"/>
            <a:ext cx="3307994" cy="228600"/>
          </a:xfrm>
          <a:prstGeom prst="rect">
            <a:avLst/>
          </a:prstGeom>
          <a:noFill/>
          <a:ln/>
        </p:spPr>
        <p:txBody>
          <a:bodyPr wrap="square" lIns="0" tIns="0" rIns="0" bIns="0" rtlCol="0" anchor="t"/>
          <a:lstStyle/>
          <a:p>
            <a:pPr indent="0" marL="0">
              <a:buNone/>
            </a:pPr>
            <a:r>
              <a:rPr lang="en-US" sz="1100" b="1" spc="150" kern="0" dirty="0">
                <a:solidFill>
                  <a:schemeClr val="tx2"/>
                </a:solidFill>
              </a:rPr>
              <a:t>FAMILY COUNCIL</a:t>
            </a:r>
            <a:endParaRPr lang="en-US" sz="1100" dirty="0"/>
          </a:p>
        </p:txBody>
      </p:sp>
      <p:sp>
        <p:nvSpPr>
          <p:cNvPr id="11" name="Text 7"/>
          <p:cNvSpPr txBox="1"/>
          <p:nvPr/>
        </p:nvSpPr>
        <p:spPr>
          <a:xfrm>
            <a:off x="621792" y="4672584"/>
            <a:ext cx="3307994" cy="227076"/>
          </a:xfrm>
          <a:prstGeom prst="rect">
            <a:avLst/>
          </a:prstGeom>
          <a:noFill/>
          <a:ln/>
        </p:spPr>
        <p:txBody>
          <a:bodyPr wrap="square" lIns="0" tIns="0" rIns="0" bIns="0" rtlCol="0" anchor="t"/>
          <a:lstStyle/>
          <a:p>
            <a:pPr indent="0" marL="0">
              <a:buNone/>
            </a:pPr>
            <a:r>
              <a:rPr lang="en-US" sz="1200" i="1" dirty="0">
                <a:solidFill>
                  <a:schemeClr val="accent6"/>
                </a:solidFill>
              </a:rPr>
              <a:t>Values, legacy, succession, conflict</a:t>
            </a:r>
            <a:endParaRPr lang="en-US" sz="1200" dirty="0"/>
          </a:p>
        </p:txBody>
      </p:sp>
      <p:sp>
        <p:nvSpPr>
          <p:cNvPr id="12" name="Text 8"/>
          <p:cNvSpPr txBox="1"/>
          <p:nvPr/>
        </p:nvSpPr>
        <p:spPr>
          <a:xfrm>
            <a:off x="621792" y="5074920"/>
            <a:ext cx="914400" cy="274320"/>
          </a:xfrm>
          <a:prstGeom prst="rect">
            <a:avLst/>
          </a:prstGeom>
          <a:noFill/>
          <a:ln/>
        </p:spPr>
        <p:txBody>
          <a:bodyPr wrap="square" lIns="0" tIns="0" rIns="0" bIns="0" rtlCol="0" anchor="t"/>
          <a:lstStyle/>
          <a:p>
            <a:pPr indent="0" marL="0">
              <a:buNone/>
            </a:pPr>
            <a:r>
              <a:rPr lang="en-US" sz="1300" dirty="0">
                <a:solidFill>
                  <a:schemeClr val="accent6"/>
                </a:solidFill>
              </a:rPr>
              <a:t>Members</a:t>
            </a:r>
            <a:endParaRPr lang="en-US" sz="1300" dirty="0"/>
          </a:p>
        </p:txBody>
      </p:sp>
      <p:sp>
        <p:nvSpPr>
          <p:cNvPr id="13" name="Shape 9"/>
          <p:cNvSpPr/>
          <p:nvPr/>
        </p:nvSpPr>
        <p:spPr>
          <a:xfrm>
            <a:off x="1508760" y="5321808"/>
            <a:ext cx="2421026" cy="0"/>
          </a:xfrm>
          <a:prstGeom prst="line">
            <a:avLst/>
          </a:prstGeom>
          <a:noFill/>
          <a:ln w="9525">
            <a:solidFill>
              <a:schemeClr val="accent4"/>
            </a:solidFill>
            <a:prstDash val="solid"/>
          </a:ln>
        </p:spPr>
      </p:sp>
      <p:sp>
        <p:nvSpPr>
          <p:cNvPr id="14" name="Text 10"/>
          <p:cNvSpPr txBox="1"/>
          <p:nvPr/>
        </p:nvSpPr>
        <p:spPr>
          <a:xfrm>
            <a:off x="621792" y="5458968"/>
            <a:ext cx="914400" cy="274320"/>
          </a:xfrm>
          <a:prstGeom prst="rect">
            <a:avLst/>
          </a:prstGeom>
          <a:noFill/>
          <a:ln/>
        </p:spPr>
        <p:txBody>
          <a:bodyPr wrap="square" lIns="0" tIns="0" rIns="0" bIns="0" rtlCol="0" anchor="t"/>
          <a:lstStyle/>
          <a:p>
            <a:pPr indent="0" marL="0">
              <a:buNone/>
            </a:pPr>
            <a:r>
              <a:rPr lang="en-US" sz="1300" dirty="0">
                <a:solidFill>
                  <a:schemeClr val="accent6"/>
                </a:solidFill>
              </a:rPr>
              <a:t>Meets</a:t>
            </a:r>
            <a:endParaRPr lang="en-US" sz="1300" dirty="0"/>
          </a:p>
        </p:txBody>
      </p:sp>
      <p:sp>
        <p:nvSpPr>
          <p:cNvPr id="15" name="Shape 11"/>
          <p:cNvSpPr/>
          <p:nvPr/>
        </p:nvSpPr>
        <p:spPr>
          <a:xfrm>
            <a:off x="1508760" y="5705856"/>
            <a:ext cx="2421026" cy="0"/>
          </a:xfrm>
          <a:prstGeom prst="line">
            <a:avLst/>
          </a:prstGeom>
          <a:noFill/>
          <a:ln w="9525">
            <a:solidFill>
              <a:schemeClr val="accent4"/>
            </a:solidFill>
            <a:prstDash val="solid"/>
          </a:ln>
        </p:spPr>
      </p:sp>
      <p:sp>
        <p:nvSpPr>
          <p:cNvPr id="16" name="Text 12"/>
          <p:cNvSpPr txBox="1"/>
          <p:nvPr/>
        </p:nvSpPr>
        <p:spPr>
          <a:xfrm>
            <a:off x="621792" y="5843016"/>
            <a:ext cx="914400" cy="274320"/>
          </a:xfrm>
          <a:prstGeom prst="rect">
            <a:avLst/>
          </a:prstGeom>
          <a:noFill/>
          <a:ln/>
        </p:spPr>
        <p:txBody>
          <a:bodyPr wrap="square" lIns="0" tIns="0" rIns="0" bIns="0" rtlCol="0" anchor="t"/>
          <a:lstStyle/>
          <a:p>
            <a:pPr indent="0" marL="0">
              <a:buNone/>
            </a:pPr>
            <a:r>
              <a:rPr lang="en-US" sz="1300" dirty="0">
                <a:solidFill>
                  <a:schemeClr val="accent6"/>
                </a:solidFill>
              </a:rPr>
              <a:t>Decides</a:t>
            </a:r>
            <a:endParaRPr lang="en-US" sz="1300" dirty="0"/>
          </a:p>
        </p:txBody>
      </p:sp>
      <p:sp>
        <p:nvSpPr>
          <p:cNvPr id="17" name="Shape 13"/>
          <p:cNvSpPr/>
          <p:nvPr/>
        </p:nvSpPr>
        <p:spPr>
          <a:xfrm>
            <a:off x="1508760" y="6089904"/>
            <a:ext cx="2421026" cy="0"/>
          </a:xfrm>
          <a:prstGeom prst="line">
            <a:avLst/>
          </a:prstGeom>
          <a:noFill/>
          <a:ln w="9525">
            <a:solidFill>
              <a:schemeClr val="accent4"/>
            </a:solidFill>
            <a:prstDash val="solid"/>
          </a:ln>
        </p:spPr>
      </p:sp>
      <p:sp>
        <p:nvSpPr>
          <p:cNvPr id="18" name="Write area: Investment Committee"/>
          <p:cNvSpPr/>
          <p:nvPr/>
        </p:nvSpPr>
        <p:spPr>
          <a:xfrm>
            <a:off x="4277258" y="4251960"/>
            <a:ext cx="3637178" cy="2011680"/>
          </a:xfrm>
          <a:prstGeom prst="roundRect">
            <a:avLst>
              <a:gd name="adj" fmla="val 2727"/>
            </a:avLst>
          </a:prstGeom>
          <a:solidFill>
            <a:schemeClr val="bg1"/>
          </a:solidFill>
          <a:ln w="12700">
            <a:solidFill>
              <a:schemeClr val="accent3"/>
            </a:solidFill>
            <a:prstDash val="dash"/>
          </a:ln>
        </p:spPr>
      </p:sp>
      <p:sp>
        <p:nvSpPr>
          <p:cNvPr id="19" name="Text 15"/>
          <p:cNvSpPr txBox="1"/>
          <p:nvPr/>
        </p:nvSpPr>
        <p:spPr>
          <a:xfrm>
            <a:off x="4441850" y="4398264"/>
            <a:ext cx="3307994" cy="228600"/>
          </a:xfrm>
          <a:prstGeom prst="rect">
            <a:avLst/>
          </a:prstGeom>
          <a:noFill/>
          <a:ln/>
        </p:spPr>
        <p:txBody>
          <a:bodyPr wrap="square" lIns="0" tIns="0" rIns="0" bIns="0" rtlCol="0" anchor="t"/>
          <a:lstStyle/>
          <a:p>
            <a:pPr indent="0" marL="0">
              <a:buNone/>
            </a:pPr>
            <a:r>
              <a:rPr lang="en-US" sz="1100" b="1" spc="150" kern="0" dirty="0">
                <a:solidFill>
                  <a:schemeClr val="tx2"/>
                </a:solidFill>
              </a:rPr>
              <a:t>INVESTMENT COMMITTEE</a:t>
            </a:r>
            <a:endParaRPr lang="en-US" sz="1100" dirty="0"/>
          </a:p>
        </p:txBody>
      </p:sp>
      <p:sp>
        <p:nvSpPr>
          <p:cNvPr id="20" name="Text 16"/>
          <p:cNvSpPr txBox="1"/>
          <p:nvPr/>
        </p:nvSpPr>
        <p:spPr>
          <a:xfrm>
            <a:off x="4441850" y="4672584"/>
            <a:ext cx="3307994" cy="227076"/>
          </a:xfrm>
          <a:prstGeom prst="rect">
            <a:avLst/>
          </a:prstGeom>
          <a:noFill/>
          <a:ln/>
        </p:spPr>
        <p:txBody>
          <a:bodyPr wrap="square" lIns="0" tIns="0" rIns="0" bIns="0" rtlCol="0" anchor="t"/>
          <a:lstStyle/>
          <a:p>
            <a:pPr indent="0" marL="0">
              <a:buNone/>
            </a:pPr>
            <a:r>
              <a:rPr lang="en-US" sz="1200" i="1" dirty="0">
                <a:solidFill>
                  <a:schemeClr val="accent6"/>
                </a:solidFill>
              </a:rPr>
              <a:t>Portfolio strategy, risk, performance reviews</a:t>
            </a:r>
            <a:endParaRPr lang="en-US" sz="1200" dirty="0"/>
          </a:p>
        </p:txBody>
      </p:sp>
      <p:sp>
        <p:nvSpPr>
          <p:cNvPr id="21" name="Text 17"/>
          <p:cNvSpPr txBox="1"/>
          <p:nvPr/>
        </p:nvSpPr>
        <p:spPr>
          <a:xfrm>
            <a:off x="4441850" y="5074920"/>
            <a:ext cx="914400" cy="274320"/>
          </a:xfrm>
          <a:prstGeom prst="rect">
            <a:avLst/>
          </a:prstGeom>
          <a:noFill/>
          <a:ln/>
        </p:spPr>
        <p:txBody>
          <a:bodyPr wrap="square" lIns="0" tIns="0" rIns="0" bIns="0" rtlCol="0" anchor="t"/>
          <a:lstStyle/>
          <a:p>
            <a:pPr indent="0" marL="0">
              <a:buNone/>
            </a:pPr>
            <a:r>
              <a:rPr lang="en-US" sz="1300" dirty="0">
                <a:solidFill>
                  <a:schemeClr val="accent6"/>
                </a:solidFill>
              </a:rPr>
              <a:t>Members</a:t>
            </a:r>
            <a:endParaRPr lang="en-US" sz="1300" dirty="0"/>
          </a:p>
        </p:txBody>
      </p:sp>
      <p:sp>
        <p:nvSpPr>
          <p:cNvPr id="22" name="Shape 18"/>
          <p:cNvSpPr/>
          <p:nvPr/>
        </p:nvSpPr>
        <p:spPr>
          <a:xfrm>
            <a:off x="5328818" y="5321808"/>
            <a:ext cx="2421026" cy="0"/>
          </a:xfrm>
          <a:prstGeom prst="line">
            <a:avLst/>
          </a:prstGeom>
          <a:noFill/>
          <a:ln w="9525">
            <a:solidFill>
              <a:schemeClr val="accent4"/>
            </a:solidFill>
            <a:prstDash val="solid"/>
          </a:ln>
        </p:spPr>
      </p:sp>
      <p:sp>
        <p:nvSpPr>
          <p:cNvPr id="23" name="Text 19"/>
          <p:cNvSpPr txBox="1"/>
          <p:nvPr/>
        </p:nvSpPr>
        <p:spPr>
          <a:xfrm>
            <a:off x="4441850" y="5458968"/>
            <a:ext cx="914400" cy="274320"/>
          </a:xfrm>
          <a:prstGeom prst="rect">
            <a:avLst/>
          </a:prstGeom>
          <a:noFill/>
          <a:ln/>
        </p:spPr>
        <p:txBody>
          <a:bodyPr wrap="square" lIns="0" tIns="0" rIns="0" bIns="0" rtlCol="0" anchor="t"/>
          <a:lstStyle/>
          <a:p>
            <a:pPr indent="0" marL="0">
              <a:buNone/>
            </a:pPr>
            <a:r>
              <a:rPr lang="en-US" sz="1300" dirty="0">
                <a:solidFill>
                  <a:schemeClr val="accent6"/>
                </a:solidFill>
              </a:rPr>
              <a:t>Meets</a:t>
            </a:r>
            <a:endParaRPr lang="en-US" sz="1300" dirty="0"/>
          </a:p>
        </p:txBody>
      </p:sp>
      <p:sp>
        <p:nvSpPr>
          <p:cNvPr id="24" name="Shape 20"/>
          <p:cNvSpPr/>
          <p:nvPr/>
        </p:nvSpPr>
        <p:spPr>
          <a:xfrm>
            <a:off x="5328818" y="5705856"/>
            <a:ext cx="2421026" cy="0"/>
          </a:xfrm>
          <a:prstGeom prst="line">
            <a:avLst/>
          </a:prstGeom>
          <a:noFill/>
          <a:ln w="9525">
            <a:solidFill>
              <a:schemeClr val="accent4"/>
            </a:solidFill>
            <a:prstDash val="solid"/>
          </a:ln>
        </p:spPr>
      </p:sp>
      <p:sp>
        <p:nvSpPr>
          <p:cNvPr id="25" name="Text 21"/>
          <p:cNvSpPr txBox="1"/>
          <p:nvPr/>
        </p:nvSpPr>
        <p:spPr>
          <a:xfrm>
            <a:off x="4441850" y="5843016"/>
            <a:ext cx="914400" cy="274320"/>
          </a:xfrm>
          <a:prstGeom prst="rect">
            <a:avLst/>
          </a:prstGeom>
          <a:noFill/>
          <a:ln/>
        </p:spPr>
        <p:txBody>
          <a:bodyPr wrap="square" lIns="0" tIns="0" rIns="0" bIns="0" rtlCol="0" anchor="t"/>
          <a:lstStyle/>
          <a:p>
            <a:pPr indent="0" marL="0">
              <a:buNone/>
            </a:pPr>
            <a:r>
              <a:rPr lang="en-US" sz="1300" dirty="0">
                <a:solidFill>
                  <a:schemeClr val="accent6"/>
                </a:solidFill>
              </a:rPr>
              <a:t>Decides</a:t>
            </a:r>
            <a:endParaRPr lang="en-US" sz="1300" dirty="0"/>
          </a:p>
        </p:txBody>
      </p:sp>
      <p:sp>
        <p:nvSpPr>
          <p:cNvPr id="26" name="Shape 22"/>
          <p:cNvSpPr/>
          <p:nvPr/>
        </p:nvSpPr>
        <p:spPr>
          <a:xfrm>
            <a:off x="5328818" y="6089904"/>
            <a:ext cx="2421026" cy="0"/>
          </a:xfrm>
          <a:prstGeom prst="line">
            <a:avLst/>
          </a:prstGeom>
          <a:noFill/>
          <a:ln w="9525">
            <a:solidFill>
              <a:schemeClr val="accent4"/>
            </a:solidFill>
            <a:prstDash val="solid"/>
          </a:ln>
        </p:spPr>
      </p:sp>
      <p:sp>
        <p:nvSpPr>
          <p:cNvPr id="27" name="Write area: Advisory Board"/>
          <p:cNvSpPr/>
          <p:nvPr/>
        </p:nvSpPr>
        <p:spPr>
          <a:xfrm>
            <a:off x="8097317" y="4251960"/>
            <a:ext cx="3637178" cy="2011680"/>
          </a:xfrm>
          <a:prstGeom prst="roundRect">
            <a:avLst>
              <a:gd name="adj" fmla="val 2727"/>
            </a:avLst>
          </a:prstGeom>
          <a:solidFill>
            <a:schemeClr val="bg1"/>
          </a:solidFill>
          <a:ln w="12700">
            <a:solidFill>
              <a:schemeClr val="accent3"/>
            </a:solidFill>
            <a:prstDash val="dash"/>
          </a:ln>
        </p:spPr>
      </p:sp>
      <p:sp>
        <p:nvSpPr>
          <p:cNvPr id="28" name="Text 24"/>
          <p:cNvSpPr txBox="1"/>
          <p:nvPr/>
        </p:nvSpPr>
        <p:spPr>
          <a:xfrm>
            <a:off x="8261909" y="4398264"/>
            <a:ext cx="3307994" cy="228600"/>
          </a:xfrm>
          <a:prstGeom prst="rect">
            <a:avLst/>
          </a:prstGeom>
          <a:noFill/>
          <a:ln/>
        </p:spPr>
        <p:txBody>
          <a:bodyPr wrap="square" lIns="0" tIns="0" rIns="0" bIns="0" rtlCol="0" anchor="t"/>
          <a:lstStyle/>
          <a:p>
            <a:pPr indent="0" marL="0">
              <a:buNone/>
            </a:pPr>
            <a:r>
              <a:rPr lang="en-US" sz="1100" b="1" spc="150" kern="0" dirty="0">
                <a:solidFill>
                  <a:schemeClr val="tx2"/>
                </a:solidFill>
              </a:rPr>
              <a:t>ADVISORY BOARD</a:t>
            </a:r>
            <a:endParaRPr lang="en-US" sz="1100" dirty="0"/>
          </a:p>
        </p:txBody>
      </p:sp>
      <p:sp>
        <p:nvSpPr>
          <p:cNvPr id="29" name="Text 25"/>
          <p:cNvSpPr txBox="1"/>
          <p:nvPr/>
        </p:nvSpPr>
        <p:spPr>
          <a:xfrm>
            <a:off x="8261909" y="4672584"/>
            <a:ext cx="3307994" cy="417576"/>
          </a:xfrm>
          <a:prstGeom prst="rect">
            <a:avLst/>
          </a:prstGeom>
          <a:noFill/>
          <a:ln/>
        </p:spPr>
        <p:txBody>
          <a:bodyPr wrap="square" lIns="0" tIns="0" rIns="0" bIns="0" rtlCol="0" anchor="t"/>
          <a:lstStyle/>
          <a:p>
            <a:pPr indent="0" marL="0">
              <a:buNone/>
            </a:pPr>
            <a:r>
              <a:rPr lang="en-US" sz="1200" i="1" dirty="0">
                <a:solidFill>
                  <a:schemeClr val="accent6"/>
                </a:solidFill>
              </a:rPr>
              <a:t>Independent tax, legal and investment expertise</a:t>
            </a:r>
            <a:endParaRPr lang="en-US" sz="1200" dirty="0"/>
          </a:p>
        </p:txBody>
      </p:sp>
      <p:sp>
        <p:nvSpPr>
          <p:cNvPr id="30" name="Text 26"/>
          <p:cNvSpPr txBox="1"/>
          <p:nvPr/>
        </p:nvSpPr>
        <p:spPr>
          <a:xfrm>
            <a:off x="8261909" y="5074920"/>
            <a:ext cx="914400" cy="274320"/>
          </a:xfrm>
          <a:prstGeom prst="rect">
            <a:avLst/>
          </a:prstGeom>
          <a:noFill/>
          <a:ln/>
        </p:spPr>
        <p:txBody>
          <a:bodyPr wrap="square" lIns="0" tIns="0" rIns="0" bIns="0" rtlCol="0" anchor="t"/>
          <a:lstStyle/>
          <a:p>
            <a:pPr indent="0" marL="0">
              <a:buNone/>
            </a:pPr>
            <a:r>
              <a:rPr lang="en-US" sz="1300" dirty="0">
                <a:solidFill>
                  <a:schemeClr val="accent6"/>
                </a:solidFill>
              </a:rPr>
              <a:t>Members</a:t>
            </a:r>
            <a:endParaRPr lang="en-US" sz="1300" dirty="0"/>
          </a:p>
        </p:txBody>
      </p:sp>
      <p:sp>
        <p:nvSpPr>
          <p:cNvPr id="31" name="Shape 27"/>
          <p:cNvSpPr/>
          <p:nvPr/>
        </p:nvSpPr>
        <p:spPr>
          <a:xfrm>
            <a:off x="9148877" y="5321808"/>
            <a:ext cx="2421026" cy="0"/>
          </a:xfrm>
          <a:prstGeom prst="line">
            <a:avLst/>
          </a:prstGeom>
          <a:noFill/>
          <a:ln w="9525">
            <a:solidFill>
              <a:schemeClr val="accent4"/>
            </a:solidFill>
            <a:prstDash val="solid"/>
          </a:ln>
        </p:spPr>
      </p:sp>
      <p:sp>
        <p:nvSpPr>
          <p:cNvPr id="32" name="Text 28"/>
          <p:cNvSpPr txBox="1"/>
          <p:nvPr/>
        </p:nvSpPr>
        <p:spPr>
          <a:xfrm>
            <a:off x="8261909" y="5458968"/>
            <a:ext cx="914400" cy="274320"/>
          </a:xfrm>
          <a:prstGeom prst="rect">
            <a:avLst/>
          </a:prstGeom>
          <a:noFill/>
          <a:ln/>
        </p:spPr>
        <p:txBody>
          <a:bodyPr wrap="square" lIns="0" tIns="0" rIns="0" bIns="0" rtlCol="0" anchor="t"/>
          <a:lstStyle/>
          <a:p>
            <a:pPr indent="0" marL="0">
              <a:buNone/>
            </a:pPr>
            <a:r>
              <a:rPr lang="en-US" sz="1300" dirty="0">
                <a:solidFill>
                  <a:schemeClr val="accent6"/>
                </a:solidFill>
              </a:rPr>
              <a:t>Meets</a:t>
            </a:r>
            <a:endParaRPr lang="en-US" sz="1300" dirty="0"/>
          </a:p>
        </p:txBody>
      </p:sp>
      <p:sp>
        <p:nvSpPr>
          <p:cNvPr id="33" name="Shape 29"/>
          <p:cNvSpPr/>
          <p:nvPr/>
        </p:nvSpPr>
        <p:spPr>
          <a:xfrm>
            <a:off x="9148877" y="5705856"/>
            <a:ext cx="2421026" cy="0"/>
          </a:xfrm>
          <a:prstGeom prst="line">
            <a:avLst/>
          </a:prstGeom>
          <a:noFill/>
          <a:ln w="9525">
            <a:solidFill>
              <a:schemeClr val="accent4"/>
            </a:solidFill>
            <a:prstDash val="solid"/>
          </a:ln>
        </p:spPr>
      </p:sp>
      <p:sp>
        <p:nvSpPr>
          <p:cNvPr id="34" name="Text 30"/>
          <p:cNvSpPr txBox="1"/>
          <p:nvPr/>
        </p:nvSpPr>
        <p:spPr>
          <a:xfrm>
            <a:off x="8261909" y="5843016"/>
            <a:ext cx="914400" cy="274320"/>
          </a:xfrm>
          <a:prstGeom prst="rect">
            <a:avLst/>
          </a:prstGeom>
          <a:noFill/>
          <a:ln/>
        </p:spPr>
        <p:txBody>
          <a:bodyPr wrap="square" lIns="0" tIns="0" rIns="0" bIns="0" rtlCol="0" anchor="t"/>
          <a:lstStyle/>
          <a:p>
            <a:pPr indent="0" marL="0">
              <a:buNone/>
            </a:pPr>
            <a:r>
              <a:rPr lang="en-US" sz="1300" dirty="0">
                <a:solidFill>
                  <a:schemeClr val="accent6"/>
                </a:solidFill>
              </a:rPr>
              <a:t>Decides</a:t>
            </a:r>
            <a:endParaRPr lang="en-US" sz="1300" dirty="0"/>
          </a:p>
        </p:txBody>
      </p:sp>
      <p:sp>
        <p:nvSpPr>
          <p:cNvPr id="35" name="Shape 31"/>
          <p:cNvSpPr/>
          <p:nvPr/>
        </p:nvSpPr>
        <p:spPr>
          <a:xfrm>
            <a:off x="9148877" y="6089904"/>
            <a:ext cx="2421026"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Our operating principles</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7</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GOVERNANCE</a:t>
            </a:r>
            <a:endParaRPr lang="en-US" sz="1100" dirty="0"/>
          </a:p>
        </p:txBody>
      </p:sp>
      <p:sp>
        <p:nvSpPr>
          <p:cNvPr id="8" name="Write area: Decision-making"/>
          <p:cNvSpPr/>
          <p:nvPr/>
        </p:nvSpPr>
        <p:spPr>
          <a:xfrm>
            <a:off x="457200" y="1280160"/>
            <a:ext cx="7223760" cy="886968"/>
          </a:xfrm>
          <a:prstGeom prst="roundRect">
            <a:avLst>
              <a:gd name="adj" fmla="val 6186"/>
            </a:avLst>
          </a:prstGeom>
          <a:solidFill>
            <a:schemeClr val="bg1"/>
          </a:solidFill>
          <a:ln w="12700">
            <a:solidFill>
              <a:schemeClr val="accent3"/>
            </a:solidFill>
            <a:prstDash val="dash"/>
          </a:ln>
        </p:spPr>
      </p:sp>
      <p:sp>
        <p:nvSpPr>
          <p:cNvPr id="9" name="Text 6"/>
          <p:cNvSpPr txBox="1"/>
          <p:nvPr/>
        </p:nvSpPr>
        <p:spPr>
          <a:xfrm>
            <a:off x="621792" y="1426464"/>
            <a:ext cx="6894576" cy="228600"/>
          </a:xfrm>
          <a:prstGeom prst="rect">
            <a:avLst/>
          </a:prstGeom>
          <a:noFill/>
          <a:ln/>
        </p:spPr>
        <p:txBody>
          <a:bodyPr wrap="square" lIns="0" tIns="0" rIns="0" bIns="0" rtlCol="0" anchor="t"/>
          <a:lstStyle/>
          <a:p>
            <a:pPr indent="0" marL="0">
              <a:buNone/>
            </a:pPr>
            <a:r>
              <a:rPr lang="en-US" sz="1100" b="1" spc="150" kern="0" dirty="0">
                <a:solidFill>
                  <a:schemeClr val="tx2"/>
                </a:solidFill>
              </a:rPr>
              <a:t>DECISION-MAKING</a:t>
            </a:r>
            <a:endParaRPr lang="en-US" sz="1100" dirty="0"/>
          </a:p>
        </p:txBody>
      </p:sp>
      <p:sp>
        <p:nvSpPr>
          <p:cNvPr id="10" name="Shape 7"/>
          <p:cNvSpPr/>
          <p:nvPr/>
        </p:nvSpPr>
        <p:spPr>
          <a:xfrm>
            <a:off x="621792" y="1755648"/>
            <a:ext cx="6894576" cy="0"/>
          </a:xfrm>
          <a:prstGeom prst="line">
            <a:avLst/>
          </a:prstGeom>
          <a:noFill/>
          <a:ln w="9525">
            <a:solidFill>
              <a:schemeClr val="accent4"/>
            </a:solidFill>
            <a:prstDash val="solid"/>
          </a:ln>
        </p:spPr>
      </p:sp>
      <p:sp>
        <p:nvSpPr>
          <p:cNvPr id="11" name="Write area: Governance"/>
          <p:cNvSpPr/>
          <p:nvPr/>
        </p:nvSpPr>
        <p:spPr>
          <a:xfrm>
            <a:off x="457200" y="2304288"/>
            <a:ext cx="7223760" cy="886968"/>
          </a:xfrm>
          <a:prstGeom prst="roundRect">
            <a:avLst>
              <a:gd name="adj" fmla="val 6186"/>
            </a:avLst>
          </a:prstGeom>
          <a:solidFill>
            <a:schemeClr val="bg1"/>
          </a:solidFill>
          <a:ln w="12700">
            <a:solidFill>
              <a:schemeClr val="accent3"/>
            </a:solidFill>
            <a:prstDash val="dash"/>
          </a:ln>
        </p:spPr>
      </p:sp>
      <p:sp>
        <p:nvSpPr>
          <p:cNvPr id="12" name="Text 9"/>
          <p:cNvSpPr txBox="1"/>
          <p:nvPr/>
        </p:nvSpPr>
        <p:spPr>
          <a:xfrm>
            <a:off x="621792" y="2450592"/>
            <a:ext cx="6894576" cy="228600"/>
          </a:xfrm>
          <a:prstGeom prst="rect">
            <a:avLst/>
          </a:prstGeom>
          <a:noFill/>
          <a:ln/>
        </p:spPr>
        <p:txBody>
          <a:bodyPr wrap="square" lIns="0" tIns="0" rIns="0" bIns="0" rtlCol="0" anchor="t"/>
          <a:lstStyle/>
          <a:p>
            <a:pPr indent="0" marL="0">
              <a:buNone/>
            </a:pPr>
            <a:r>
              <a:rPr lang="en-US" sz="1100" b="1" spc="150" kern="0" dirty="0">
                <a:solidFill>
                  <a:schemeClr val="tx2"/>
                </a:solidFill>
              </a:rPr>
              <a:t>GOVERNANCE</a:t>
            </a:r>
            <a:endParaRPr lang="en-US" sz="1100" dirty="0"/>
          </a:p>
        </p:txBody>
      </p:sp>
      <p:sp>
        <p:nvSpPr>
          <p:cNvPr id="13" name="Shape 10"/>
          <p:cNvSpPr/>
          <p:nvPr/>
        </p:nvSpPr>
        <p:spPr>
          <a:xfrm>
            <a:off x="621792" y="2779776"/>
            <a:ext cx="6894576" cy="0"/>
          </a:xfrm>
          <a:prstGeom prst="line">
            <a:avLst/>
          </a:prstGeom>
          <a:noFill/>
          <a:ln w="9525">
            <a:solidFill>
              <a:schemeClr val="accent4"/>
            </a:solidFill>
            <a:prstDash val="solid"/>
          </a:ln>
        </p:spPr>
      </p:sp>
      <p:sp>
        <p:nvSpPr>
          <p:cNvPr id="14" name="Write area: Transparency and reporting"/>
          <p:cNvSpPr/>
          <p:nvPr/>
        </p:nvSpPr>
        <p:spPr>
          <a:xfrm>
            <a:off x="457200" y="3328416"/>
            <a:ext cx="7223760" cy="886968"/>
          </a:xfrm>
          <a:prstGeom prst="roundRect">
            <a:avLst>
              <a:gd name="adj" fmla="val 6186"/>
            </a:avLst>
          </a:prstGeom>
          <a:solidFill>
            <a:schemeClr val="bg1"/>
          </a:solidFill>
          <a:ln w="12700">
            <a:solidFill>
              <a:schemeClr val="accent3"/>
            </a:solidFill>
            <a:prstDash val="dash"/>
          </a:ln>
        </p:spPr>
      </p:sp>
      <p:sp>
        <p:nvSpPr>
          <p:cNvPr id="15" name="Text 12"/>
          <p:cNvSpPr txBox="1"/>
          <p:nvPr/>
        </p:nvSpPr>
        <p:spPr>
          <a:xfrm>
            <a:off x="621792" y="3474720"/>
            <a:ext cx="6894576" cy="228600"/>
          </a:xfrm>
          <a:prstGeom prst="rect">
            <a:avLst/>
          </a:prstGeom>
          <a:noFill/>
          <a:ln/>
        </p:spPr>
        <p:txBody>
          <a:bodyPr wrap="square" lIns="0" tIns="0" rIns="0" bIns="0" rtlCol="0" anchor="t"/>
          <a:lstStyle/>
          <a:p>
            <a:pPr indent="0" marL="0">
              <a:buNone/>
            </a:pPr>
            <a:r>
              <a:rPr lang="en-US" sz="1100" b="1" spc="150" kern="0" dirty="0">
                <a:solidFill>
                  <a:schemeClr val="tx2"/>
                </a:solidFill>
              </a:rPr>
              <a:t>TRANSPARENCY AND REPORTING</a:t>
            </a:r>
            <a:endParaRPr lang="en-US" sz="1100" dirty="0"/>
          </a:p>
        </p:txBody>
      </p:sp>
      <p:sp>
        <p:nvSpPr>
          <p:cNvPr id="16" name="Shape 13"/>
          <p:cNvSpPr/>
          <p:nvPr/>
        </p:nvSpPr>
        <p:spPr>
          <a:xfrm>
            <a:off x="621792" y="3803904"/>
            <a:ext cx="6894576" cy="0"/>
          </a:xfrm>
          <a:prstGeom prst="line">
            <a:avLst/>
          </a:prstGeom>
          <a:noFill/>
          <a:ln w="9525">
            <a:solidFill>
              <a:schemeClr val="accent4"/>
            </a:solidFill>
            <a:prstDash val="solid"/>
          </a:ln>
        </p:spPr>
      </p:sp>
      <p:sp>
        <p:nvSpPr>
          <p:cNvPr id="17" name="Write area: Conflict resolution"/>
          <p:cNvSpPr/>
          <p:nvPr/>
        </p:nvSpPr>
        <p:spPr>
          <a:xfrm>
            <a:off x="457200" y="4352544"/>
            <a:ext cx="7223760" cy="886968"/>
          </a:xfrm>
          <a:prstGeom prst="roundRect">
            <a:avLst>
              <a:gd name="adj" fmla="val 6186"/>
            </a:avLst>
          </a:prstGeom>
          <a:solidFill>
            <a:schemeClr val="bg1"/>
          </a:solidFill>
          <a:ln w="12700">
            <a:solidFill>
              <a:schemeClr val="accent3"/>
            </a:solidFill>
            <a:prstDash val="dash"/>
          </a:ln>
        </p:spPr>
      </p:sp>
      <p:sp>
        <p:nvSpPr>
          <p:cNvPr id="18" name="Text 15"/>
          <p:cNvSpPr txBox="1"/>
          <p:nvPr/>
        </p:nvSpPr>
        <p:spPr>
          <a:xfrm>
            <a:off x="621792" y="4498848"/>
            <a:ext cx="6894576" cy="228600"/>
          </a:xfrm>
          <a:prstGeom prst="rect">
            <a:avLst/>
          </a:prstGeom>
          <a:noFill/>
          <a:ln/>
        </p:spPr>
        <p:txBody>
          <a:bodyPr wrap="square" lIns="0" tIns="0" rIns="0" bIns="0" rtlCol="0" anchor="t"/>
          <a:lstStyle/>
          <a:p>
            <a:pPr indent="0" marL="0">
              <a:buNone/>
            </a:pPr>
            <a:r>
              <a:rPr lang="en-US" sz="1100" b="1" spc="150" kern="0" dirty="0">
                <a:solidFill>
                  <a:schemeClr val="tx2"/>
                </a:solidFill>
              </a:rPr>
              <a:t>CONFLICT RESOLUTION</a:t>
            </a:r>
            <a:endParaRPr lang="en-US" sz="1100" dirty="0"/>
          </a:p>
        </p:txBody>
      </p:sp>
      <p:sp>
        <p:nvSpPr>
          <p:cNvPr id="19" name="Shape 16"/>
          <p:cNvSpPr/>
          <p:nvPr/>
        </p:nvSpPr>
        <p:spPr>
          <a:xfrm>
            <a:off x="621792" y="4828032"/>
            <a:ext cx="6894576" cy="0"/>
          </a:xfrm>
          <a:prstGeom prst="line">
            <a:avLst/>
          </a:prstGeom>
          <a:noFill/>
          <a:ln w="9525">
            <a:solidFill>
              <a:schemeClr val="accent4"/>
            </a:solidFill>
            <a:prstDash val="solid"/>
          </a:ln>
        </p:spPr>
      </p:sp>
      <p:sp>
        <p:nvSpPr>
          <p:cNvPr id="20" name="Write area: Succession"/>
          <p:cNvSpPr/>
          <p:nvPr/>
        </p:nvSpPr>
        <p:spPr>
          <a:xfrm>
            <a:off x="457200" y="5376672"/>
            <a:ext cx="7223760" cy="886968"/>
          </a:xfrm>
          <a:prstGeom prst="roundRect">
            <a:avLst>
              <a:gd name="adj" fmla="val 6186"/>
            </a:avLst>
          </a:prstGeom>
          <a:solidFill>
            <a:schemeClr val="bg1"/>
          </a:solidFill>
          <a:ln w="12700">
            <a:solidFill>
              <a:schemeClr val="accent3"/>
            </a:solidFill>
            <a:prstDash val="dash"/>
          </a:ln>
        </p:spPr>
      </p:sp>
      <p:sp>
        <p:nvSpPr>
          <p:cNvPr id="21" name="Text 18"/>
          <p:cNvSpPr txBox="1"/>
          <p:nvPr/>
        </p:nvSpPr>
        <p:spPr>
          <a:xfrm>
            <a:off x="621792" y="5522976"/>
            <a:ext cx="6894576" cy="228600"/>
          </a:xfrm>
          <a:prstGeom prst="rect">
            <a:avLst/>
          </a:prstGeom>
          <a:noFill/>
          <a:ln/>
        </p:spPr>
        <p:txBody>
          <a:bodyPr wrap="square" lIns="0" tIns="0" rIns="0" bIns="0" rtlCol="0" anchor="t"/>
          <a:lstStyle/>
          <a:p>
            <a:pPr indent="0" marL="0">
              <a:buNone/>
            </a:pPr>
            <a:r>
              <a:rPr lang="en-US" sz="1100" b="1" spc="150" kern="0" dirty="0">
                <a:solidFill>
                  <a:schemeClr val="tx2"/>
                </a:solidFill>
              </a:rPr>
              <a:t>SUCCESSION</a:t>
            </a:r>
            <a:endParaRPr lang="en-US" sz="1100" dirty="0"/>
          </a:p>
        </p:txBody>
      </p:sp>
      <p:sp>
        <p:nvSpPr>
          <p:cNvPr id="22" name="Shape 19"/>
          <p:cNvSpPr/>
          <p:nvPr/>
        </p:nvSpPr>
        <p:spPr>
          <a:xfrm>
            <a:off x="621792" y="5852160"/>
            <a:ext cx="6894576" cy="0"/>
          </a:xfrm>
          <a:prstGeom prst="line">
            <a:avLst/>
          </a:prstGeom>
          <a:noFill/>
          <a:ln w="9525">
            <a:solidFill>
              <a:schemeClr val="accent4"/>
            </a:solidFill>
            <a:prstDash val="solid"/>
          </a:ln>
        </p:spPr>
      </p:sp>
      <p:sp>
        <p:nvSpPr>
          <p:cNvPr id="23" name="Text 20"/>
          <p:cNvSpPr txBox="1"/>
          <p:nvPr/>
        </p:nvSpPr>
        <p:spPr>
          <a:xfrm>
            <a:off x="7955280" y="1280160"/>
            <a:ext cx="3776472" cy="228600"/>
          </a:xfrm>
          <a:prstGeom prst="rect">
            <a:avLst/>
          </a:prstGeom>
          <a:noFill/>
          <a:ln/>
        </p:spPr>
        <p:txBody>
          <a:bodyPr wrap="square" lIns="0" tIns="0" rIns="0" bIns="0" rtlCol="0" anchor="t"/>
          <a:lstStyle/>
          <a:p>
            <a:pPr indent="0" marL="0">
              <a:buNone/>
            </a:pPr>
            <a:r>
              <a:rPr lang="en-US" sz="1100" b="1" spc="150" kern="0" dirty="0">
                <a:solidFill>
                  <a:schemeClr val="tx2"/>
                </a:solidFill>
              </a:rPr>
              <a:t>CONFLICT ESCALATION</a:t>
            </a:r>
            <a:endParaRPr lang="en-US" sz="1100" dirty="0"/>
          </a:p>
        </p:txBody>
      </p:sp>
      <p:sp>
        <p:nvSpPr>
          <p:cNvPr id="24" name="Shape 21"/>
          <p:cNvSpPr/>
          <p:nvPr/>
        </p:nvSpPr>
        <p:spPr>
          <a:xfrm>
            <a:off x="8202168" y="1920240"/>
            <a:ext cx="0" cy="3566160"/>
          </a:xfrm>
          <a:prstGeom prst="line">
            <a:avLst/>
          </a:prstGeom>
          <a:noFill/>
          <a:ln w="19050">
            <a:solidFill>
              <a:schemeClr val="accent4"/>
            </a:solidFill>
            <a:prstDash val="solid"/>
          </a:ln>
        </p:spPr>
      </p:sp>
      <p:sp>
        <p:nvSpPr>
          <p:cNvPr id="25" name="Escalation 1"/>
          <p:cNvSpPr/>
          <p:nvPr/>
        </p:nvSpPr>
        <p:spPr>
          <a:xfrm>
            <a:off x="8549640" y="1645920"/>
            <a:ext cx="3182112" cy="1005840"/>
          </a:xfrm>
          <a:prstGeom prst="roundRect">
            <a:avLst>
              <a:gd name="adj" fmla="val 5455"/>
            </a:avLst>
          </a:prstGeom>
          <a:solidFill>
            <a:schemeClr val="bg1"/>
          </a:solidFill>
          <a:ln w="9525">
            <a:solidFill>
              <a:schemeClr val="accent4"/>
            </a:solidFill>
            <a:prstDash val="solid"/>
          </a:ln>
        </p:spPr>
      </p:sp>
      <p:sp>
        <p:nvSpPr>
          <p:cNvPr id="26" name="Shape 23"/>
          <p:cNvSpPr/>
          <p:nvPr/>
        </p:nvSpPr>
        <p:spPr>
          <a:xfrm>
            <a:off x="8001000" y="1920240"/>
            <a:ext cx="402336" cy="402336"/>
          </a:xfrm>
          <a:prstGeom prst="ellipse">
            <a:avLst/>
          </a:prstGeom>
          <a:solidFill>
            <a:schemeClr val="accent1"/>
          </a:solidFill>
          <a:ln w="12700">
            <a:solidFill>
              <a:schemeClr val="accent1"/>
            </a:solidFill>
            <a:prstDash val="solid"/>
          </a:ln>
        </p:spPr>
      </p:sp>
      <p:sp>
        <p:nvSpPr>
          <p:cNvPr id="27" name="Text 24"/>
          <p:cNvSpPr txBox="1"/>
          <p:nvPr/>
        </p:nvSpPr>
        <p:spPr>
          <a:xfrm>
            <a:off x="8001000" y="1920240"/>
            <a:ext cx="402336" cy="402336"/>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28" name="Text 25"/>
          <p:cNvSpPr txBox="1"/>
          <p:nvPr/>
        </p:nvSpPr>
        <p:spPr>
          <a:xfrm>
            <a:off x="8705088" y="1737360"/>
            <a:ext cx="2926080" cy="256032"/>
          </a:xfrm>
          <a:prstGeom prst="rect">
            <a:avLst/>
          </a:prstGeom>
          <a:noFill/>
          <a:ln/>
        </p:spPr>
        <p:txBody>
          <a:bodyPr wrap="square" lIns="0" tIns="0" rIns="0" bIns="0" rtlCol="0" anchor="t"/>
          <a:lstStyle/>
          <a:p>
            <a:pPr indent="0" marL="0">
              <a:buNone/>
            </a:pPr>
            <a:r>
              <a:rPr lang="en-US" sz="1400" b="1" dirty="0">
                <a:solidFill>
                  <a:schemeClr val="tx1"/>
                </a:solidFill>
              </a:rPr>
              <a:t>Direct discussion</a:t>
            </a:r>
            <a:endParaRPr lang="en-US" sz="1400" dirty="0"/>
          </a:p>
        </p:txBody>
      </p:sp>
      <p:sp>
        <p:nvSpPr>
          <p:cNvPr id="29" name="Text 26"/>
          <p:cNvSpPr txBox="1"/>
          <p:nvPr/>
        </p:nvSpPr>
        <p:spPr>
          <a:xfrm>
            <a:off x="8705088" y="1993392"/>
            <a:ext cx="2926080" cy="237744"/>
          </a:xfrm>
          <a:prstGeom prst="rect">
            <a:avLst/>
          </a:prstGeom>
          <a:noFill/>
          <a:ln/>
        </p:spPr>
        <p:txBody>
          <a:bodyPr wrap="square" lIns="0" tIns="0" rIns="0" bIns="0" rtlCol="0" anchor="t"/>
          <a:lstStyle/>
          <a:p>
            <a:pPr indent="0" marL="0">
              <a:buNone/>
            </a:pPr>
            <a:r>
              <a:rPr lang="en-US" sz="1200" i="1" dirty="0">
                <a:solidFill>
                  <a:schemeClr val="accent6"/>
                </a:solidFill>
              </a:rPr>
              <a:t>Open dialogue between the parties</a:t>
            </a:r>
            <a:endParaRPr lang="en-US" sz="1200" dirty="0"/>
          </a:p>
        </p:txBody>
      </p:sp>
      <p:sp>
        <p:nvSpPr>
          <p:cNvPr id="30" name="Text 27"/>
          <p:cNvSpPr txBox="1"/>
          <p:nvPr/>
        </p:nvSpPr>
        <p:spPr>
          <a:xfrm>
            <a:off x="8705088" y="2304288"/>
            <a:ext cx="2926080" cy="256032"/>
          </a:xfrm>
          <a:prstGeom prst="rect">
            <a:avLst/>
          </a:prstGeom>
          <a:noFill/>
          <a:ln/>
        </p:spPr>
        <p:txBody>
          <a:bodyPr wrap="square" lIns="0" tIns="0" rIns="0" bIns="0" rtlCol="0" anchor="t"/>
          <a:lstStyle/>
          <a:p>
            <a:pPr indent="0" marL="0">
              <a:buNone/>
            </a:pPr>
            <a:r>
              <a:rPr lang="en-US" sz="1300" dirty="0">
                <a:solidFill>
                  <a:schemeClr val="tx2"/>
                </a:solidFill>
              </a:rPr>
              <a:t>Within _____ days</a:t>
            </a:r>
            <a:endParaRPr lang="en-US" sz="1300" dirty="0"/>
          </a:p>
        </p:txBody>
      </p:sp>
      <p:sp>
        <p:nvSpPr>
          <p:cNvPr id="31" name="Escalation 2"/>
          <p:cNvSpPr/>
          <p:nvPr/>
        </p:nvSpPr>
        <p:spPr>
          <a:xfrm>
            <a:off x="8549640" y="2807208"/>
            <a:ext cx="3182112" cy="1005840"/>
          </a:xfrm>
          <a:prstGeom prst="roundRect">
            <a:avLst>
              <a:gd name="adj" fmla="val 5455"/>
            </a:avLst>
          </a:prstGeom>
          <a:solidFill>
            <a:schemeClr val="bg1"/>
          </a:solidFill>
          <a:ln w="9525">
            <a:solidFill>
              <a:schemeClr val="accent4"/>
            </a:solidFill>
            <a:prstDash val="solid"/>
          </a:ln>
        </p:spPr>
      </p:sp>
      <p:sp>
        <p:nvSpPr>
          <p:cNvPr id="32" name="Shape 29"/>
          <p:cNvSpPr/>
          <p:nvPr/>
        </p:nvSpPr>
        <p:spPr>
          <a:xfrm>
            <a:off x="8001000" y="3081528"/>
            <a:ext cx="402336" cy="402336"/>
          </a:xfrm>
          <a:prstGeom prst="ellipse">
            <a:avLst/>
          </a:prstGeom>
          <a:solidFill>
            <a:schemeClr val="accent1"/>
          </a:solidFill>
          <a:ln w="12700">
            <a:solidFill>
              <a:schemeClr val="accent1"/>
            </a:solidFill>
            <a:prstDash val="solid"/>
          </a:ln>
        </p:spPr>
      </p:sp>
      <p:sp>
        <p:nvSpPr>
          <p:cNvPr id="33" name="Text 30"/>
          <p:cNvSpPr txBox="1"/>
          <p:nvPr/>
        </p:nvSpPr>
        <p:spPr>
          <a:xfrm>
            <a:off x="8001000" y="3081528"/>
            <a:ext cx="402336" cy="402336"/>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34" name="Text 31"/>
          <p:cNvSpPr txBox="1"/>
          <p:nvPr/>
        </p:nvSpPr>
        <p:spPr>
          <a:xfrm>
            <a:off x="8705088" y="2898648"/>
            <a:ext cx="2926080" cy="256032"/>
          </a:xfrm>
          <a:prstGeom prst="rect">
            <a:avLst/>
          </a:prstGeom>
          <a:noFill/>
          <a:ln/>
        </p:spPr>
        <p:txBody>
          <a:bodyPr wrap="square" lIns="0" tIns="0" rIns="0" bIns="0" rtlCol="0" anchor="t"/>
          <a:lstStyle/>
          <a:p>
            <a:pPr indent="0" marL="0">
              <a:buNone/>
            </a:pPr>
            <a:r>
              <a:rPr lang="en-US" sz="1400" b="1" dirty="0">
                <a:solidFill>
                  <a:schemeClr val="tx1"/>
                </a:solidFill>
              </a:rPr>
              <a:t>Mediation</a:t>
            </a:r>
            <a:endParaRPr lang="en-US" sz="1400" dirty="0"/>
          </a:p>
        </p:txBody>
      </p:sp>
      <p:sp>
        <p:nvSpPr>
          <p:cNvPr id="35" name="Text 32"/>
          <p:cNvSpPr txBox="1"/>
          <p:nvPr/>
        </p:nvSpPr>
        <p:spPr>
          <a:xfrm>
            <a:off x="8705088" y="3154680"/>
            <a:ext cx="2926080" cy="237744"/>
          </a:xfrm>
          <a:prstGeom prst="rect">
            <a:avLst/>
          </a:prstGeom>
          <a:noFill/>
          <a:ln/>
        </p:spPr>
        <p:txBody>
          <a:bodyPr wrap="square" lIns="0" tIns="0" rIns="0" bIns="0" rtlCol="0" anchor="t"/>
          <a:lstStyle/>
          <a:p>
            <a:pPr indent="0" marL="0">
              <a:buNone/>
            </a:pPr>
            <a:r>
              <a:rPr lang="en-US" sz="1200" i="1" dirty="0">
                <a:solidFill>
                  <a:schemeClr val="accent6"/>
                </a:solidFill>
              </a:rPr>
              <a:t>Family Council or designated mediator</a:t>
            </a:r>
            <a:endParaRPr lang="en-US" sz="1200" dirty="0"/>
          </a:p>
        </p:txBody>
      </p:sp>
      <p:sp>
        <p:nvSpPr>
          <p:cNvPr id="36" name="Text 33"/>
          <p:cNvSpPr txBox="1"/>
          <p:nvPr/>
        </p:nvSpPr>
        <p:spPr>
          <a:xfrm>
            <a:off x="8705088" y="3465576"/>
            <a:ext cx="2926080" cy="256032"/>
          </a:xfrm>
          <a:prstGeom prst="rect">
            <a:avLst/>
          </a:prstGeom>
          <a:noFill/>
          <a:ln/>
        </p:spPr>
        <p:txBody>
          <a:bodyPr wrap="square" lIns="0" tIns="0" rIns="0" bIns="0" rtlCol="0" anchor="t"/>
          <a:lstStyle/>
          <a:p>
            <a:pPr indent="0" marL="0">
              <a:buNone/>
            </a:pPr>
            <a:r>
              <a:rPr lang="en-US" sz="1300" dirty="0">
                <a:solidFill>
                  <a:schemeClr val="tx2"/>
                </a:solidFill>
              </a:rPr>
              <a:t>Within _____ days</a:t>
            </a:r>
            <a:endParaRPr lang="en-US" sz="1300" dirty="0"/>
          </a:p>
        </p:txBody>
      </p:sp>
      <p:sp>
        <p:nvSpPr>
          <p:cNvPr id="37" name="Escalation 3"/>
          <p:cNvSpPr/>
          <p:nvPr/>
        </p:nvSpPr>
        <p:spPr>
          <a:xfrm>
            <a:off x="8549640" y="3968496"/>
            <a:ext cx="3182112" cy="1005840"/>
          </a:xfrm>
          <a:prstGeom prst="roundRect">
            <a:avLst>
              <a:gd name="adj" fmla="val 5455"/>
            </a:avLst>
          </a:prstGeom>
          <a:solidFill>
            <a:schemeClr val="bg1"/>
          </a:solidFill>
          <a:ln w="9525">
            <a:solidFill>
              <a:schemeClr val="accent4"/>
            </a:solidFill>
            <a:prstDash val="solid"/>
          </a:ln>
        </p:spPr>
      </p:sp>
      <p:sp>
        <p:nvSpPr>
          <p:cNvPr id="38" name="Shape 35"/>
          <p:cNvSpPr/>
          <p:nvPr/>
        </p:nvSpPr>
        <p:spPr>
          <a:xfrm>
            <a:off x="8001000" y="4242816"/>
            <a:ext cx="402336" cy="402336"/>
          </a:xfrm>
          <a:prstGeom prst="ellipse">
            <a:avLst/>
          </a:prstGeom>
          <a:solidFill>
            <a:schemeClr val="accent1"/>
          </a:solidFill>
          <a:ln w="12700">
            <a:solidFill>
              <a:schemeClr val="accent1"/>
            </a:solidFill>
            <a:prstDash val="solid"/>
          </a:ln>
        </p:spPr>
      </p:sp>
      <p:sp>
        <p:nvSpPr>
          <p:cNvPr id="39" name="Text 36"/>
          <p:cNvSpPr txBox="1"/>
          <p:nvPr/>
        </p:nvSpPr>
        <p:spPr>
          <a:xfrm>
            <a:off x="8001000" y="4242816"/>
            <a:ext cx="402336" cy="402336"/>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40" name="Text 37"/>
          <p:cNvSpPr txBox="1"/>
          <p:nvPr/>
        </p:nvSpPr>
        <p:spPr>
          <a:xfrm>
            <a:off x="8705088" y="4059936"/>
            <a:ext cx="2926080" cy="256032"/>
          </a:xfrm>
          <a:prstGeom prst="rect">
            <a:avLst/>
          </a:prstGeom>
          <a:noFill/>
          <a:ln/>
        </p:spPr>
        <p:txBody>
          <a:bodyPr wrap="square" lIns="0" tIns="0" rIns="0" bIns="0" rtlCol="0" anchor="t"/>
          <a:lstStyle/>
          <a:p>
            <a:pPr indent="0" marL="0">
              <a:buNone/>
            </a:pPr>
            <a:r>
              <a:rPr lang="en-US" sz="1400" b="1" dirty="0">
                <a:solidFill>
                  <a:schemeClr val="tx1"/>
                </a:solidFill>
              </a:rPr>
              <a:t>External resolution</a:t>
            </a:r>
            <a:endParaRPr lang="en-US" sz="1400" dirty="0"/>
          </a:p>
        </p:txBody>
      </p:sp>
      <p:sp>
        <p:nvSpPr>
          <p:cNvPr id="41" name="Text 38"/>
          <p:cNvSpPr txBox="1"/>
          <p:nvPr/>
        </p:nvSpPr>
        <p:spPr>
          <a:xfrm>
            <a:off x="8705088" y="4315968"/>
            <a:ext cx="2926080" cy="237744"/>
          </a:xfrm>
          <a:prstGeom prst="rect">
            <a:avLst/>
          </a:prstGeom>
          <a:noFill/>
          <a:ln/>
        </p:spPr>
        <p:txBody>
          <a:bodyPr wrap="square" lIns="0" tIns="0" rIns="0" bIns="0" rtlCol="0" anchor="t"/>
          <a:lstStyle/>
          <a:p>
            <a:pPr indent="0" marL="0">
              <a:buNone/>
            </a:pPr>
            <a:r>
              <a:rPr lang="en-US" sz="1200" i="1" dirty="0">
                <a:solidFill>
                  <a:schemeClr val="accent6"/>
                </a:solidFill>
              </a:rPr>
              <a:t>Independent adviser or mediator</a:t>
            </a:r>
            <a:endParaRPr lang="en-US" sz="1200" dirty="0"/>
          </a:p>
        </p:txBody>
      </p:sp>
      <p:sp>
        <p:nvSpPr>
          <p:cNvPr id="42" name="Text 39"/>
          <p:cNvSpPr txBox="1"/>
          <p:nvPr/>
        </p:nvSpPr>
        <p:spPr>
          <a:xfrm>
            <a:off x="8705088" y="4626864"/>
            <a:ext cx="2926080" cy="256032"/>
          </a:xfrm>
          <a:prstGeom prst="rect">
            <a:avLst/>
          </a:prstGeom>
          <a:noFill/>
          <a:ln/>
        </p:spPr>
        <p:txBody>
          <a:bodyPr wrap="square" lIns="0" tIns="0" rIns="0" bIns="0" rtlCol="0" anchor="t"/>
          <a:lstStyle/>
          <a:p>
            <a:pPr indent="0" marL="0">
              <a:buNone/>
            </a:pPr>
            <a:r>
              <a:rPr lang="en-US" sz="1300" dirty="0">
                <a:solidFill>
                  <a:schemeClr val="tx2"/>
                </a:solidFill>
              </a:rPr>
              <a:t>Within _____ days</a:t>
            </a:r>
            <a:endParaRPr lang="en-US" sz="1300" dirty="0"/>
          </a:p>
        </p:txBody>
      </p:sp>
      <p:sp>
        <p:nvSpPr>
          <p:cNvPr id="43" name="Escalation 4"/>
          <p:cNvSpPr/>
          <p:nvPr/>
        </p:nvSpPr>
        <p:spPr>
          <a:xfrm>
            <a:off x="8549640" y="5129784"/>
            <a:ext cx="3182112" cy="1005840"/>
          </a:xfrm>
          <a:prstGeom prst="roundRect">
            <a:avLst>
              <a:gd name="adj" fmla="val 5455"/>
            </a:avLst>
          </a:prstGeom>
          <a:solidFill>
            <a:schemeClr val="bg1"/>
          </a:solidFill>
          <a:ln w="9525">
            <a:solidFill>
              <a:schemeClr val="accent4"/>
            </a:solidFill>
            <a:prstDash val="solid"/>
          </a:ln>
        </p:spPr>
      </p:sp>
      <p:sp>
        <p:nvSpPr>
          <p:cNvPr id="44" name="Shape 41"/>
          <p:cNvSpPr/>
          <p:nvPr/>
        </p:nvSpPr>
        <p:spPr>
          <a:xfrm>
            <a:off x="8001000" y="5404104"/>
            <a:ext cx="402336" cy="402336"/>
          </a:xfrm>
          <a:prstGeom prst="ellipse">
            <a:avLst/>
          </a:prstGeom>
          <a:solidFill>
            <a:schemeClr val="accent1"/>
          </a:solidFill>
          <a:ln w="12700">
            <a:solidFill>
              <a:schemeClr val="accent1"/>
            </a:solidFill>
            <a:prstDash val="solid"/>
          </a:ln>
        </p:spPr>
      </p:sp>
      <p:sp>
        <p:nvSpPr>
          <p:cNvPr id="45" name="Text 42"/>
          <p:cNvSpPr txBox="1"/>
          <p:nvPr/>
        </p:nvSpPr>
        <p:spPr>
          <a:xfrm>
            <a:off x="8001000" y="5404104"/>
            <a:ext cx="402336" cy="402336"/>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46" name="Text 43"/>
          <p:cNvSpPr txBox="1"/>
          <p:nvPr/>
        </p:nvSpPr>
        <p:spPr>
          <a:xfrm>
            <a:off x="8705088" y="5221224"/>
            <a:ext cx="2926080" cy="256032"/>
          </a:xfrm>
          <a:prstGeom prst="rect">
            <a:avLst/>
          </a:prstGeom>
          <a:noFill/>
          <a:ln/>
        </p:spPr>
        <p:txBody>
          <a:bodyPr wrap="square" lIns="0" tIns="0" rIns="0" bIns="0" rtlCol="0" anchor="t"/>
          <a:lstStyle/>
          <a:p>
            <a:pPr indent="0" marL="0">
              <a:buNone/>
            </a:pPr>
            <a:r>
              <a:rPr lang="en-US" sz="1400" b="1" dirty="0">
                <a:solidFill>
                  <a:schemeClr val="tx1"/>
                </a:solidFill>
              </a:rPr>
              <a:t>Final authority</a:t>
            </a:r>
            <a:endParaRPr lang="en-US" sz="1400" dirty="0"/>
          </a:p>
        </p:txBody>
      </p:sp>
      <p:sp>
        <p:nvSpPr>
          <p:cNvPr id="47" name="Text 44"/>
          <p:cNvSpPr txBox="1"/>
          <p:nvPr/>
        </p:nvSpPr>
        <p:spPr>
          <a:xfrm>
            <a:off x="8705088" y="5477256"/>
            <a:ext cx="2926080" cy="237744"/>
          </a:xfrm>
          <a:prstGeom prst="rect">
            <a:avLst/>
          </a:prstGeom>
          <a:noFill/>
          <a:ln/>
        </p:spPr>
        <p:txBody>
          <a:bodyPr wrap="square" lIns="0" tIns="0" rIns="0" bIns="0" rtlCol="0" anchor="t"/>
          <a:lstStyle/>
          <a:p>
            <a:pPr indent="0" marL="0">
              <a:buNone/>
            </a:pPr>
            <a:r>
              <a:rPr lang="en-US" sz="1200" i="1" dirty="0">
                <a:solidFill>
                  <a:schemeClr val="accent6"/>
                </a:solidFill>
              </a:rPr>
              <a:t>Predetermined body or process</a:t>
            </a:r>
            <a:endParaRPr lang="en-US" sz="1200" dirty="0"/>
          </a:p>
        </p:txBody>
      </p:sp>
      <p:sp>
        <p:nvSpPr>
          <p:cNvPr id="48" name="Text 45"/>
          <p:cNvSpPr txBox="1"/>
          <p:nvPr/>
        </p:nvSpPr>
        <p:spPr>
          <a:xfrm>
            <a:off x="8705088" y="5788152"/>
            <a:ext cx="2926080" cy="256032"/>
          </a:xfrm>
          <a:prstGeom prst="rect">
            <a:avLst/>
          </a:prstGeom>
          <a:noFill/>
          <a:ln/>
        </p:spPr>
        <p:txBody>
          <a:bodyPr wrap="square" lIns="0" tIns="0" rIns="0" bIns="0" rtlCol="0" anchor="t"/>
          <a:lstStyle/>
          <a:p>
            <a:pPr indent="0" marL="0">
              <a:buNone/>
            </a:pPr>
            <a:r>
              <a:rPr lang="en-US" sz="1300" dirty="0">
                <a:solidFill>
                  <a:schemeClr val="tx2"/>
                </a:solidFill>
              </a:rPr>
              <a:t>Who: ______________</a:t>
            </a:r>
            <a:endParaRPr lang="en-US" sz="13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title" hasCustomPrompt="1"/>
          </p:nvPr>
        </p:nvSpPr>
        <p:spPr>
          <a:xfrm>
            <a:off x="548640" y="1783080"/>
            <a:ext cx="3566160" cy="1097280"/>
          </a:xfrm>
          <a:prstGeom prst="rect">
            <a:avLst/>
          </a:prstGeom>
          <a:noFill/>
          <a:ln/>
        </p:spPr>
        <p:txBody>
          <a:bodyPr wrap="square" lIns="0" tIns="0" rIns="0" bIns="0" rtlCol="0" anchor="b"/>
          <a:lstStyle/>
          <a:p>
            <a:pPr algn="l" indent="0" marL="0">
              <a:buNone/>
            </a:pPr>
            <a:r>
              <a:rPr lang="en-US" sz="4000" b="1" dirty="0">
                <a:solidFill>
                  <a:schemeClr val="bg1"/>
                </a:solidFill>
              </a:rPr>
              <a:t>Metrics</a:t>
            </a:r>
            <a:endParaRPr lang="en-US" sz="4000" dirty="0"/>
          </a:p>
        </p:txBody>
      </p:sp>
      <p:sp>
        <p:nvSpPr>
          <p:cNvPr id="3" name="Text 1"/>
          <p:cNvSpPr/>
          <p:nvPr>
            <p:ph idx="102" type="body" hasCustomPrompt="1"/>
          </p:nvPr>
        </p:nvSpPr>
        <p:spPr>
          <a:xfrm>
            <a:off x="548640" y="2880360"/>
            <a:ext cx="3566160" cy="457200"/>
          </a:xfrm>
          <a:prstGeom prst="rect">
            <a:avLst/>
          </a:prstGeom>
          <a:noFill/>
          <a:ln/>
        </p:spPr>
        <p:txBody>
          <a:bodyPr wrap="square" lIns="0" tIns="0" rIns="0" bIns="0" rtlCol="0" anchor="t"/>
          <a:lstStyle/>
          <a:p>
            <a:pPr algn="l" indent="0" marL="0">
              <a:buNone/>
            </a:pPr>
            <a:r>
              <a:rPr lang="en-US" sz="2000" i="1" dirty="0">
                <a:solidFill>
                  <a:schemeClr val="accent5"/>
                </a:solidFill>
              </a:rPr>
              <a:t>How you'll measure progress</a:t>
            </a:r>
            <a:endParaRPr lang="en-US" sz="2000" dirty="0"/>
          </a:p>
        </p:txBody>
      </p:sp>
      <p:sp>
        <p:nvSpPr>
          <p:cNvPr id="4" name="Text 2"/>
          <p:cNvSpPr txBox="1"/>
          <p:nvPr/>
        </p:nvSpPr>
        <p:spPr>
          <a:xfrm>
            <a:off x="548640" y="320040"/>
            <a:ext cx="2743200" cy="1051560"/>
          </a:xfrm>
          <a:prstGeom prst="rect">
            <a:avLst/>
          </a:prstGeom>
          <a:noFill/>
          <a:ln/>
        </p:spPr>
        <p:txBody>
          <a:bodyPr wrap="square" lIns="0" tIns="0" rIns="0" bIns="0" rtlCol="0" anchor="b"/>
          <a:lstStyle/>
          <a:p>
            <a:pPr indent="0" marL="0">
              <a:buNone/>
            </a:pPr>
            <a:r>
              <a:rPr lang="en-US" sz="8000" b="1" dirty="0">
                <a:solidFill>
                  <a:schemeClr val="accent1"/>
                </a:solidFill>
                <a:latin typeface="+mj-lt" pitchFamily="34" charset="0"/>
                <a:ea typeface="+mj-lt" pitchFamily="34" charset="-122"/>
                <a:cs typeface="+mj-lt" pitchFamily="34" charset="-120"/>
              </a:rPr>
              <a:t>08</a:t>
            </a:r>
            <a:endParaRPr lang="en-US" sz="8000" dirty="0"/>
          </a:p>
        </p:txBody>
      </p:sp>
      <p:sp>
        <p:nvSpPr>
          <p:cNvPr id="5" name="Text 3"/>
          <p:cNvSpPr txBox="1"/>
          <p:nvPr/>
        </p:nvSpPr>
        <p:spPr>
          <a:xfrm>
            <a:off x="548640" y="1444752"/>
            <a:ext cx="3566160" cy="274320"/>
          </a:xfrm>
          <a:prstGeom prst="rect">
            <a:avLst/>
          </a:prstGeom>
          <a:noFill/>
          <a:ln/>
        </p:spPr>
        <p:txBody>
          <a:bodyPr wrap="square" lIns="0" tIns="0" rIns="0" bIns="0" rtlCol="0" anchor="t"/>
          <a:lstStyle/>
          <a:p>
            <a:pPr indent="0" marL="0">
              <a:buNone/>
            </a:pPr>
            <a:r>
              <a:rPr lang="en-US" sz="1200" b="1" spc="300" kern="0" dirty="0">
                <a:solidFill>
                  <a:schemeClr val="accent5"/>
                </a:solidFill>
              </a:rPr>
              <a:t>WORKSHOP 08  ·  MEASUREMENT</a:t>
            </a:r>
            <a:endParaRPr lang="en-US" sz="1200" dirty="0"/>
          </a:p>
        </p:txBody>
      </p:sp>
      <p:sp>
        <p:nvSpPr>
          <p:cNvPr id="6" name="Text 4"/>
          <p:cNvSpPr txBox="1"/>
          <p:nvPr/>
        </p:nvSpPr>
        <p:spPr>
          <a:xfrm>
            <a:off x="548640" y="3474720"/>
            <a:ext cx="3566160" cy="914400"/>
          </a:xfrm>
          <a:prstGeom prst="rect">
            <a:avLst/>
          </a:prstGeom>
          <a:noFill/>
          <a:ln/>
        </p:spPr>
        <p:txBody>
          <a:bodyPr wrap="square" lIns="0" tIns="0" rIns="0" bIns="0" rtlCol="0" anchor="t"/>
          <a:lstStyle/>
          <a:p>
            <a:pPr indent="0" marL="0">
              <a:buNone/>
            </a:pPr>
            <a:r>
              <a:rPr lang="en-US" sz="1400" dirty="0">
                <a:solidFill>
                  <a:schemeClr val="bg2"/>
                </a:solidFill>
              </a:rPr>
              <a:t>KPIs and benchmarks that track progress towards goals and keep everyone accountable.</a:t>
            </a:r>
            <a:endParaRPr lang="en-US" sz="1400" dirty="0"/>
          </a:p>
        </p:txBody>
      </p:sp>
      <p:sp>
        <p:nvSpPr>
          <p:cNvPr id="7" name="Text 5"/>
          <p:cNvSpPr txBox="1"/>
          <p:nvPr/>
        </p:nvSpPr>
        <p:spPr>
          <a:xfrm>
            <a:off x="548640" y="4526280"/>
            <a:ext cx="3566160" cy="228600"/>
          </a:xfrm>
          <a:prstGeom prst="rect">
            <a:avLst/>
          </a:prstGeom>
          <a:noFill/>
          <a:ln/>
        </p:spPr>
        <p:txBody>
          <a:bodyPr wrap="square" lIns="0" tIns="0" rIns="0" bIns="0" rtlCol="0" anchor="t"/>
          <a:lstStyle/>
          <a:p>
            <a:pPr indent="0" marL="0">
              <a:buNone/>
            </a:pPr>
            <a:r>
              <a:rPr lang="en-US" sz="1100" b="1" spc="150" kern="0" dirty="0">
                <a:solidFill>
                  <a:schemeClr val="accent5"/>
                </a:solidFill>
              </a:rPr>
              <a:t>YOU'LL LEAVE WITH</a:t>
            </a:r>
            <a:endParaRPr lang="en-US" sz="1100" dirty="0"/>
          </a:p>
        </p:txBody>
      </p:sp>
      <p:sp>
        <p:nvSpPr>
          <p:cNvPr id="8" name="Text 6"/>
          <p:cNvSpPr txBox="1"/>
          <p:nvPr/>
        </p:nvSpPr>
        <p:spPr>
          <a:xfrm>
            <a:off x="548640" y="4828032"/>
            <a:ext cx="3566160" cy="12801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KPIs aligned with goals</a:t>
            </a:r>
            <a:endParaRPr lang="en-US" sz="1400" dirty="0"/>
          </a:p>
          <a:p>
            <a:pPr marL="342900" indent="-342900">
              <a:spcAft>
                <a:spcPts val="600"/>
              </a:spcAft>
              <a:buSzPct val="100000"/>
              <a:buChar char="•"/>
            </a:pPr>
            <a:r>
              <a:rPr lang="en-US" sz="1400" dirty="0">
                <a:solidFill>
                  <a:schemeClr val="bg1"/>
                </a:solidFill>
              </a:rPr>
              <a:t>A balanced scorecard</a:t>
            </a:r>
            <a:endParaRPr lang="en-US" sz="1400" dirty="0"/>
          </a:p>
          <a:p>
            <a:pPr marL="342900" indent="-342900">
              <a:spcAft>
                <a:spcPts val="600"/>
              </a:spcAft>
              <a:buSzPct val="100000"/>
              <a:buChar char="•"/>
            </a:pPr>
            <a:r>
              <a:rPr lang="en-US" sz="1400" dirty="0">
                <a:solidFill>
                  <a:schemeClr val="bg1"/>
                </a:solidFill>
              </a:rPr>
              <a:t>Reporting rhythm with owners</a:t>
            </a:r>
            <a:endParaRPr lang="en-US" sz="1400" dirty="0"/>
          </a:p>
        </p:txBody>
      </p:sp>
      <p:sp>
        <p:nvSpPr>
          <p:cNvPr id="9" name="Text 7"/>
          <p:cNvSpPr txBox="1"/>
          <p:nvPr/>
        </p:nvSpPr>
        <p:spPr>
          <a:xfrm>
            <a:off x="548640" y="6263640"/>
            <a:ext cx="3566160" cy="274320"/>
          </a:xfrm>
          <a:prstGeom prst="rect">
            <a:avLst/>
          </a:prstGeom>
          <a:noFill/>
          <a:ln/>
        </p:spPr>
        <p:txBody>
          <a:bodyPr wrap="square" lIns="0" tIns="0" rIns="0" bIns="0" rtlCol="0" anchor="t"/>
          <a:lstStyle/>
          <a:p>
            <a:pPr indent="0" marL="0">
              <a:buNone/>
            </a:pPr>
            <a:r>
              <a:rPr lang="en-US" sz="1200" i="1" dirty="0">
                <a:solidFill>
                  <a:schemeClr val="accent5"/>
                </a:solidFill>
              </a:rPr>
              <a:t>1–2 hours  ·  full, uninterrupted focus</a:t>
            </a:r>
            <a:endParaRPr lang="en-US" sz="1200" dirty="0"/>
          </a:p>
        </p:txBody>
      </p:sp>
      <p:sp>
        <p:nvSpPr>
          <p:cNvPr id="10" name="Text 8"/>
          <p:cNvSpPr txBox="1"/>
          <p:nvPr/>
        </p:nvSpPr>
        <p:spPr>
          <a:xfrm>
            <a:off x="4937760" y="50292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KEY QUESTIONS</a:t>
            </a:r>
            <a:endParaRPr lang="en-US" sz="1100" dirty="0"/>
          </a:p>
        </p:txBody>
      </p:sp>
      <p:sp>
        <p:nvSpPr>
          <p:cNvPr id="11" name="Text 9"/>
          <p:cNvSpPr txBox="1"/>
          <p:nvPr/>
        </p:nvSpPr>
        <p:spPr>
          <a:xfrm>
            <a:off x="4937760" y="868680"/>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1</a:t>
            </a:r>
            <a:endParaRPr lang="en-US" sz="1800" dirty="0"/>
          </a:p>
        </p:txBody>
      </p:sp>
      <p:sp>
        <p:nvSpPr>
          <p:cNvPr id="12" name="Text 10"/>
          <p:cNvSpPr txBox="1"/>
          <p:nvPr/>
        </p:nvSpPr>
        <p:spPr>
          <a:xfrm>
            <a:off x="5394960" y="886968"/>
            <a:ext cx="6336792" cy="630936"/>
          </a:xfrm>
          <a:prstGeom prst="rect">
            <a:avLst/>
          </a:prstGeom>
          <a:noFill/>
          <a:ln/>
        </p:spPr>
        <p:txBody>
          <a:bodyPr wrap="square" lIns="0" tIns="0" rIns="0" bIns="0" rtlCol="0" anchor="t"/>
          <a:lstStyle/>
          <a:p>
            <a:pPr indent="0" marL="0">
              <a:buNone/>
            </a:pPr>
            <a:r>
              <a:rPr lang="en-US" sz="1600" dirty="0">
                <a:solidFill>
                  <a:schemeClr val="tx1"/>
                </a:solidFill>
              </a:rPr>
              <a:t>What outcomes define success for our goals?</a:t>
            </a:r>
            <a:endParaRPr lang="en-US" sz="1600" dirty="0"/>
          </a:p>
        </p:txBody>
      </p:sp>
      <p:sp>
        <p:nvSpPr>
          <p:cNvPr id="13" name="Text 11"/>
          <p:cNvSpPr txBox="1"/>
          <p:nvPr/>
        </p:nvSpPr>
        <p:spPr>
          <a:xfrm>
            <a:off x="4937760" y="1545336"/>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2</a:t>
            </a:r>
            <a:endParaRPr lang="en-US" sz="1800" dirty="0"/>
          </a:p>
        </p:txBody>
      </p:sp>
      <p:sp>
        <p:nvSpPr>
          <p:cNvPr id="14" name="Text 12"/>
          <p:cNvSpPr txBox="1"/>
          <p:nvPr/>
        </p:nvSpPr>
        <p:spPr>
          <a:xfrm>
            <a:off x="5394960" y="1563624"/>
            <a:ext cx="6336792" cy="630936"/>
          </a:xfrm>
          <a:prstGeom prst="rect">
            <a:avLst/>
          </a:prstGeom>
          <a:noFill/>
          <a:ln/>
        </p:spPr>
        <p:txBody>
          <a:bodyPr wrap="square" lIns="0" tIns="0" rIns="0" bIns="0" rtlCol="0" anchor="t"/>
          <a:lstStyle/>
          <a:p>
            <a:pPr indent="0" marL="0">
              <a:buNone/>
            </a:pPr>
            <a:r>
              <a:rPr lang="en-US" sz="1600" dirty="0">
                <a:solidFill>
                  <a:schemeClr val="tx1"/>
                </a:solidFill>
              </a:rPr>
              <a:t>Which financial and non-financial metrics matter most?</a:t>
            </a:r>
            <a:endParaRPr lang="en-US" sz="1600" dirty="0"/>
          </a:p>
        </p:txBody>
      </p:sp>
      <p:sp>
        <p:nvSpPr>
          <p:cNvPr id="15" name="Text 13"/>
          <p:cNvSpPr txBox="1"/>
          <p:nvPr/>
        </p:nvSpPr>
        <p:spPr>
          <a:xfrm>
            <a:off x="4937760" y="2221992"/>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3</a:t>
            </a:r>
            <a:endParaRPr lang="en-US" sz="1800" dirty="0"/>
          </a:p>
        </p:txBody>
      </p:sp>
      <p:sp>
        <p:nvSpPr>
          <p:cNvPr id="16" name="Text 14"/>
          <p:cNvSpPr txBox="1"/>
          <p:nvPr/>
        </p:nvSpPr>
        <p:spPr>
          <a:xfrm>
            <a:off x="5394960" y="2240280"/>
            <a:ext cx="6336792" cy="630936"/>
          </a:xfrm>
          <a:prstGeom prst="rect">
            <a:avLst/>
          </a:prstGeom>
          <a:noFill/>
          <a:ln/>
        </p:spPr>
        <p:txBody>
          <a:bodyPr wrap="square" lIns="0" tIns="0" rIns="0" bIns="0" rtlCol="0" anchor="t"/>
          <a:lstStyle/>
          <a:p>
            <a:pPr indent="0" marL="0">
              <a:buNone/>
            </a:pPr>
            <a:r>
              <a:rPr lang="en-US" sz="1600" dirty="0">
                <a:solidFill>
                  <a:schemeClr val="tx1"/>
                </a:solidFill>
              </a:rPr>
              <a:t>How will we track and report progress consistently?</a:t>
            </a:r>
            <a:endParaRPr lang="en-US" sz="1600" dirty="0"/>
          </a:p>
        </p:txBody>
      </p:sp>
      <p:sp>
        <p:nvSpPr>
          <p:cNvPr id="17" name="Text 15"/>
          <p:cNvSpPr txBox="1"/>
          <p:nvPr/>
        </p:nvSpPr>
        <p:spPr>
          <a:xfrm>
            <a:off x="4937760" y="2898648"/>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4</a:t>
            </a:r>
            <a:endParaRPr lang="en-US" sz="1800" dirty="0"/>
          </a:p>
        </p:txBody>
      </p:sp>
      <p:sp>
        <p:nvSpPr>
          <p:cNvPr id="18" name="Text 16"/>
          <p:cNvSpPr txBox="1"/>
          <p:nvPr/>
        </p:nvSpPr>
        <p:spPr>
          <a:xfrm>
            <a:off x="5394960" y="2916936"/>
            <a:ext cx="6336792" cy="630936"/>
          </a:xfrm>
          <a:prstGeom prst="rect">
            <a:avLst/>
          </a:prstGeom>
          <a:noFill/>
          <a:ln/>
        </p:spPr>
        <p:txBody>
          <a:bodyPr wrap="square" lIns="0" tIns="0" rIns="0" bIns="0" rtlCol="0" anchor="t"/>
          <a:lstStyle/>
          <a:p>
            <a:pPr indent="0" marL="0">
              <a:buNone/>
            </a:pPr>
            <a:r>
              <a:rPr lang="en-US" sz="1600" dirty="0">
                <a:solidFill>
                  <a:schemeClr val="tx1"/>
                </a:solidFill>
              </a:rPr>
              <a:t>What early-warning indicators should we monitor?</a:t>
            </a:r>
            <a:endParaRPr lang="en-US" sz="1600" dirty="0"/>
          </a:p>
        </p:txBody>
      </p:sp>
      <p:sp>
        <p:nvSpPr>
          <p:cNvPr id="19" name="Text 17"/>
          <p:cNvSpPr txBox="1"/>
          <p:nvPr/>
        </p:nvSpPr>
        <p:spPr>
          <a:xfrm>
            <a:off x="4937760" y="3575304"/>
            <a:ext cx="365760" cy="365760"/>
          </a:xfrm>
          <a:prstGeom prst="rect">
            <a:avLst/>
          </a:prstGeom>
          <a:noFill/>
          <a:ln/>
        </p:spPr>
        <p:txBody>
          <a:bodyPr wrap="square" lIns="0" tIns="0" rIns="0" bIns="0" rtlCol="0" anchor="t"/>
          <a:lstStyle/>
          <a:p>
            <a:pPr indent="0" marL="0">
              <a:buNone/>
            </a:pPr>
            <a:r>
              <a:rPr lang="en-US" sz="1800" b="1" dirty="0">
                <a:solidFill>
                  <a:schemeClr val="accent2"/>
                </a:solidFill>
                <a:latin typeface="+mj-lt" pitchFamily="34" charset="0"/>
                <a:ea typeface="+mj-lt" pitchFamily="34" charset="-122"/>
                <a:cs typeface="+mj-lt" pitchFamily="34" charset="-120"/>
              </a:rPr>
              <a:t>5</a:t>
            </a:r>
            <a:endParaRPr lang="en-US" sz="1800" dirty="0"/>
          </a:p>
        </p:txBody>
      </p:sp>
      <p:sp>
        <p:nvSpPr>
          <p:cNvPr id="20" name="Text 18"/>
          <p:cNvSpPr txBox="1"/>
          <p:nvPr/>
        </p:nvSpPr>
        <p:spPr>
          <a:xfrm>
            <a:off x="5394960" y="3593592"/>
            <a:ext cx="6336792" cy="630936"/>
          </a:xfrm>
          <a:prstGeom prst="rect">
            <a:avLst/>
          </a:prstGeom>
          <a:noFill/>
          <a:ln/>
        </p:spPr>
        <p:txBody>
          <a:bodyPr wrap="square" lIns="0" tIns="0" rIns="0" bIns="0" rtlCol="0" anchor="t"/>
          <a:lstStyle/>
          <a:p>
            <a:pPr indent="0" marL="0">
              <a:buNone/>
            </a:pPr>
            <a:r>
              <a:rPr lang="en-US" sz="1600" dirty="0">
                <a:solidFill>
                  <a:schemeClr val="tx1"/>
                </a:solidFill>
              </a:rPr>
              <a:t>How often should we review and adjust our metrics?</a:t>
            </a:r>
            <a:endParaRPr lang="en-US" sz="1600" dirty="0"/>
          </a:p>
        </p:txBody>
      </p:sp>
      <p:sp>
        <p:nvSpPr>
          <p:cNvPr id="21" name="Text 19"/>
          <p:cNvSpPr txBox="1"/>
          <p:nvPr/>
        </p:nvSpPr>
        <p:spPr>
          <a:xfrm>
            <a:off x="4937760" y="4434840"/>
            <a:ext cx="6793992" cy="228600"/>
          </a:xfrm>
          <a:prstGeom prst="rect">
            <a:avLst/>
          </a:prstGeom>
          <a:noFill/>
          <a:ln/>
        </p:spPr>
        <p:txBody>
          <a:bodyPr wrap="square" lIns="0" tIns="0" rIns="0" bIns="0" rtlCol="0" anchor="t"/>
          <a:lstStyle/>
          <a:p>
            <a:pPr indent="0" marL="0">
              <a:buNone/>
            </a:pPr>
            <a:r>
              <a:rPr lang="en-US" sz="1100" b="1" spc="150" kern="0" dirty="0">
                <a:solidFill>
                  <a:schemeClr val="tx2"/>
                </a:solidFill>
              </a:rPr>
              <a:t>SESSION FLOW</a:t>
            </a:r>
            <a:endParaRPr lang="en-US" sz="1100" dirty="0"/>
          </a:p>
        </p:txBody>
      </p:sp>
      <p:sp>
        <p:nvSpPr>
          <p:cNvPr id="22" name="Step 1"/>
          <p:cNvSpPr/>
          <p:nvPr/>
        </p:nvSpPr>
        <p:spPr>
          <a:xfrm>
            <a:off x="4937760" y="4754880"/>
            <a:ext cx="1018032" cy="1051560"/>
          </a:xfrm>
          <a:prstGeom prst="roundRect">
            <a:avLst>
              <a:gd name="adj" fmla="val 5389"/>
            </a:avLst>
          </a:prstGeom>
          <a:solidFill>
            <a:schemeClr val="bg1"/>
          </a:solidFill>
          <a:ln w="9525">
            <a:solidFill>
              <a:schemeClr val="accent4"/>
            </a:solidFill>
            <a:prstDash val="solid"/>
          </a:ln>
        </p:spPr>
      </p:sp>
      <p:sp>
        <p:nvSpPr>
          <p:cNvPr id="23" name="Text 21"/>
          <p:cNvSpPr txBox="1"/>
          <p:nvPr/>
        </p:nvSpPr>
        <p:spPr>
          <a:xfrm>
            <a:off x="5010912"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1</a:t>
            </a:r>
            <a:endParaRPr lang="en-US" sz="1000" dirty="0"/>
          </a:p>
        </p:txBody>
      </p:sp>
      <p:sp>
        <p:nvSpPr>
          <p:cNvPr id="24" name="Text 22"/>
          <p:cNvSpPr txBox="1"/>
          <p:nvPr/>
        </p:nvSpPr>
        <p:spPr>
          <a:xfrm>
            <a:off x="5010912"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Ideas</a:t>
            </a:r>
            <a:endParaRPr lang="en-US" sz="1300" dirty="0"/>
          </a:p>
        </p:txBody>
      </p:sp>
      <p:sp>
        <p:nvSpPr>
          <p:cNvPr id="25" name="Text 23"/>
          <p:cNvSpPr txBox="1"/>
          <p:nvPr/>
        </p:nvSpPr>
        <p:spPr>
          <a:xfrm>
            <a:off x="5010912"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26" name="Step 2"/>
          <p:cNvSpPr/>
          <p:nvPr/>
        </p:nvSpPr>
        <p:spPr>
          <a:xfrm>
            <a:off x="6092952" y="4754880"/>
            <a:ext cx="1018032" cy="1051560"/>
          </a:xfrm>
          <a:prstGeom prst="roundRect">
            <a:avLst>
              <a:gd name="adj" fmla="val 5389"/>
            </a:avLst>
          </a:prstGeom>
          <a:solidFill>
            <a:schemeClr val="bg1"/>
          </a:solidFill>
          <a:ln w="9525">
            <a:solidFill>
              <a:schemeClr val="accent4"/>
            </a:solidFill>
            <a:prstDash val="solid"/>
          </a:ln>
        </p:spPr>
      </p:sp>
      <p:sp>
        <p:nvSpPr>
          <p:cNvPr id="27" name="Text 25"/>
          <p:cNvSpPr txBox="1"/>
          <p:nvPr/>
        </p:nvSpPr>
        <p:spPr>
          <a:xfrm>
            <a:off x="6166104"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2</a:t>
            </a:r>
            <a:endParaRPr lang="en-US" sz="1000" dirty="0"/>
          </a:p>
        </p:txBody>
      </p:sp>
      <p:sp>
        <p:nvSpPr>
          <p:cNvPr id="28" name="Text 26"/>
          <p:cNvSpPr txBox="1"/>
          <p:nvPr/>
        </p:nvSpPr>
        <p:spPr>
          <a:xfrm>
            <a:off x="6166104"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Cluster</a:t>
            </a:r>
            <a:endParaRPr lang="en-US" sz="1300" dirty="0"/>
          </a:p>
        </p:txBody>
      </p:sp>
      <p:sp>
        <p:nvSpPr>
          <p:cNvPr id="29" name="Text 27"/>
          <p:cNvSpPr txBox="1"/>
          <p:nvPr/>
        </p:nvSpPr>
        <p:spPr>
          <a:xfrm>
            <a:off x="6166104"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15 min</a:t>
            </a:r>
            <a:endParaRPr lang="en-US" sz="1200" dirty="0"/>
          </a:p>
        </p:txBody>
      </p:sp>
      <p:sp>
        <p:nvSpPr>
          <p:cNvPr id="30" name="Step 3"/>
          <p:cNvSpPr/>
          <p:nvPr/>
        </p:nvSpPr>
        <p:spPr>
          <a:xfrm>
            <a:off x="7248144" y="4754880"/>
            <a:ext cx="1018032" cy="1051560"/>
          </a:xfrm>
          <a:prstGeom prst="roundRect">
            <a:avLst>
              <a:gd name="adj" fmla="val 5389"/>
            </a:avLst>
          </a:prstGeom>
          <a:solidFill>
            <a:schemeClr val="bg1"/>
          </a:solidFill>
          <a:ln w="9525">
            <a:solidFill>
              <a:schemeClr val="accent4"/>
            </a:solidFill>
            <a:prstDash val="solid"/>
          </a:ln>
        </p:spPr>
      </p:sp>
      <p:sp>
        <p:nvSpPr>
          <p:cNvPr id="31" name="Text 29"/>
          <p:cNvSpPr txBox="1"/>
          <p:nvPr/>
        </p:nvSpPr>
        <p:spPr>
          <a:xfrm>
            <a:off x="7321296"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3</a:t>
            </a:r>
            <a:endParaRPr lang="en-US" sz="1000" dirty="0"/>
          </a:p>
        </p:txBody>
      </p:sp>
      <p:sp>
        <p:nvSpPr>
          <p:cNvPr id="32" name="Text 30"/>
          <p:cNvSpPr txBox="1"/>
          <p:nvPr/>
        </p:nvSpPr>
        <p:spPr>
          <a:xfrm>
            <a:off x="7321296"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Prioritise</a:t>
            </a:r>
            <a:endParaRPr lang="en-US" sz="1300" dirty="0"/>
          </a:p>
        </p:txBody>
      </p:sp>
      <p:sp>
        <p:nvSpPr>
          <p:cNvPr id="33" name="Text 31"/>
          <p:cNvSpPr txBox="1"/>
          <p:nvPr/>
        </p:nvSpPr>
        <p:spPr>
          <a:xfrm>
            <a:off x="7321296" y="5522976"/>
            <a:ext cx="871728" cy="219456"/>
          </a:xfrm>
          <a:prstGeom prst="rect">
            <a:avLst/>
          </a:prstGeom>
          <a:noFill/>
          <a:ln/>
        </p:spPr>
        <p:txBody>
          <a:bodyPr wrap="square" lIns="0" tIns="0" rIns="0" bIns="0" rtlCol="0" anchor="t"/>
          <a:lstStyle/>
          <a:p>
            <a:pPr indent="0" marL="0">
              <a:buNone/>
            </a:pPr>
            <a:r>
              <a:rPr lang="en-US" sz="1200" b="1" dirty="0">
                <a:solidFill>
                  <a:schemeClr val="accent2"/>
                </a:solidFill>
              </a:rPr>
              <a:t>20 min</a:t>
            </a:r>
            <a:endParaRPr lang="en-US" sz="1200" dirty="0"/>
          </a:p>
        </p:txBody>
      </p:sp>
      <p:sp>
        <p:nvSpPr>
          <p:cNvPr id="34" name="Step 4"/>
          <p:cNvSpPr/>
          <p:nvPr/>
        </p:nvSpPr>
        <p:spPr>
          <a:xfrm>
            <a:off x="8403336" y="4754880"/>
            <a:ext cx="1018032" cy="1051560"/>
          </a:xfrm>
          <a:prstGeom prst="roundRect">
            <a:avLst>
              <a:gd name="adj" fmla="val 5389"/>
            </a:avLst>
          </a:prstGeom>
          <a:solidFill>
            <a:schemeClr val="bg1"/>
          </a:solidFill>
          <a:ln w="9525">
            <a:solidFill>
              <a:schemeClr val="accent4"/>
            </a:solidFill>
            <a:prstDash val="solid"/>
          </a:ln>
        </p:spPr>
      </p:sp>
      <p:sp>
        <p:nvSpPr>
          <p:cNvPr id="35" name="Text 33"/>
          <p:cNvSpPr txBox="1"/>
          <p:nvPr/>
        </p:nvSpPr>
        <p:spPr>
          <a:xfrm>
            <a:off x="8476488"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4</a:t>
            </a:r>
            <a:endParaRPr lang="en-US" sz="1000" dirty="0"/>
          </a:p>
        </p:txBody>
      </p:sp>
      <p:sp>
        <p:nvSpPr>
          <p:cNvPr id="36" name="Text 34"/>
          <p:cNvSpPr txBox="1"/>
          <p:nvPr/>
        </p:nvSpPr>
        <p:spPr>
          <a:xfrm>
            <a:off x="8476488"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Define</a:t>
            </a:r>
            <a:endParaRPr lang="en-US" sz="1300" dirty="0"/>
          </a:p>
        </p:txBody>
      </p:sp>
      <p:sp>
        <p:nvSpPr>
          <p:cNvPr id="37" name="Step 5"/>
          <p:cNvSpPr/>
          <p:nvPr/>
        </p:nvSpPr>
        <p:spPr>
          <a:xfrm>
            <a:off x="9558528" y="4754880"/>
            <a:ext cx="1018032" cy="1051560"/>
          </a:xfrm>
          <a:prstGeom prst="roundRect">
            <a:avLst>
              <a:gd name="adj" fmla="val 5389"/>
            </a:avLst>
          </a:prstGeom>
          <a:solidFill>
            <a:schemeClr val="bg1"/>
          </a:solidFill>
          <a:ln w="9525">
            <a:solidFill>
              <a:schemeClr val="accent4"/>
            </a:solidFill>
            <a:prstDash val="solid"/>
          </a:ln>
        </p:spPr>
      </p:sp>
      <p:sp>
        <p:nvSpPr>
          <p:cNvPr id="38" name="Text 36"/>
          <p:cNvSpPr txBox="1"/>
          <p:nvPr/>
        </p:nvSpPr>
        <p:spPr>
          <a:xfrm>
            <a:off x="9631680"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5</a:t>
            </a:r>
            <a:endParaRPr lang="en-US" sz="1000" dirty="0"/>
          </a:p>
        </p:txBody>
      </p:sp>
      <p:sp>
        <p:nvSpPr>
          <p:cNvPr id="39" name="Text 37"/>
          <p:cNvSpPr txBox="1"/>
          <p:nvPr/>
        </p:nvSpPr>
        <p:spPr>
          <a:xfrm>
            <a:off x="9631680"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Lead / lag</a:t>
            </a:r>
            <a:endParaRPr lang="en-US" sz="1300" dirty="0"/>
          </a:p>
        </p:txBody>
      </p:sp>
      <p:sp>
        <p:nvSpPr>
          <p:cNvPr id="40" name="Step 6"/>
          <p:cNvSpPr/>
          <p:nvPr/>
        </p:nvSpPr>
        <p:spPr>
          <a:xfrm>
            <a:off x="10713720" y="4754880"/>
            <a:ext cx="1018032" cy="1051560"/>
          </a:xfrm>
          <a:prstGeom prst="roundRect">
            <a:avLst>
              <a:gd name="adj" fmla="val 5389"/>
            </a:avLst>
          </a:prstGeom>
          <a:solidFill>
            <a:schemeClr val="bg1"/>
          </a:solidFill>
          <a:ln w="9525">
            <a:solidFill>
              <a:schemeClr val="accent4"/>
            </a:solidFill>
            <a:prstDash val="solid"/>
          </a:ln>
        </p:spPr>
      </p:sp>
      <p:sp>
        <p:nvSpPr>
          <p:cNvPr id="41" name="Text 39"/>
          <p:cNvSpPr txBox="1"/>
          <p:nvPr/>
        </p:nvSpPr>
        <p:spPr>
          <a:xfrm>
            <a:off x="10786872" y="4864608"/>
            <a:ext cx="871728" cy="201168"/>
          </a:xfrm>
          <a:prstGeom prst="rect">
            <a:avLst/>
          </a:prstGeom>
          <a:noFill/>
          <a:ln/>
        </p:spPr>
        <p:txBody>
          <a:bodyPr wrap="square" lIns="0" tIns="0" rIns="0" bIns="0" rtlCol="0" anchor="t"/>
          <a:lstStyle/>
          <a:p>
            <a:pPr indent="0" marL="0">
              <a:buNone/>
            </a:pPr>
            <a:r>
              <a:rPr lang="en-US" sz="1000" b="1" spc="100" kern="0" dirty="0">
                <a:solidFill>
                  <a:schemeClr val="accent6"/>
                </a:solidFill>
              </a:rPr>
              <a:t>STEP 6</a:t>
            </a:r>
            <a:endParaRPr lang="en-US" sz="1000" dirty="0"/>
          </a:p>
        </p:txBody>
      </p:sp>
      <p:sp>
        <p:nvSpPr>
          <p:cNvPr id="42" name="Text 40"/>
          <p:cNvSpPr txBox="1"/>
          <p:nvPr/>
        </p:nvSpPr>
        <p:spPr>
          <a:xfrm>
            <a:off x="10786872" y="5084064"/>
            <a:ext cx="871728" cy="457200"/>
          </a:xfrm>
          <a:prstGeom prst="rect">
            <a:avLst/>
          </a:prstGeom>
          <a:noFill/>
          <a:ln/>
        </p:spPr>
        <p:txBody>
          <a:bodyPr wrap="square" lIns="0" tIns="0" rIns="0" bIns="0" rtlCol="0" anchor="t"/>
          <a:lstStyle/>
          <a:p>
            <a:pPr indent="0" marL="0">
              <a:buNone/>
            </a:pPr>
            <a:r>
              <a:rPr lang="en-US" sz="1300" b="1" dirty="0">
                <a:solidFill>
                  <a:schemeClr val="tx1"/>
                </a:solidFill>
              </a:rPr>
              <a:t>Rhythm</a:t>
            </a:r>
            <a:endParaRPr lang="en-US" sz="1300" dirty="0"/>
          </a:p>
        </p:txBody>
      </p:sp>
      <p:sp>
        <p:nvSpPr>
          <p:cNvPr id="43" name="Text 41"/>
          <p:cNvSpPr txBox="1"/>
          <p:nvPr/>
        </p:nvSpPr>
        <p:spPr>
          <a:xfrm>
            <a:off x="4937760" y="5943600"/>
            <a:ext cx="6793992" cy="365760"/>
          </a:xfrm>
          <a:prstGeom prst="rect">
            <a:avLst/>
          </a:prstGeom>
          <a:noFill/>
          <a:ln/>
        </p:spPr>
        <p:txBody>
          <a:bodyPr wrap="square" lIns="0" tIns="0" rIns="0" bIns="0" rtlCol="0" anchor="t"/>
          <a:lstStyle/>
          <a:p>
            <a:pPr indent="0" marL="0">
              <a:buNone/>
            </a:pPr>
            <a:r>
              <a:rPr lang="en-US" sz="1200" i="1" dirty="0">
                <a:solidFill>
                  <a:schemeClr val="accent6"/>
                </a:solidFill>
              </a:rPr>
              <a:t>Prep: review all outputs, especially Goals; note current measurement practices and gaps.</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Our scorecard</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8</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MEASUREMENT</a:t>
            </a:r>
            <a:endParaRPr lang="en-US" sz="1100" dirty="0"/>
          </a:p>
        </p:txBody>
      </p:sp>
      <p:graphicFrame>
        <p:nvGraphicFramePr>
          <p:cNvPr id="27" name="Scorecard"/>
          <p:cNvGraphicFramePr>
            <a:graphicFrameLocks noGrp="1"/>
          </p:cNvGraphicFramePr>
          <p:nvPr>
            <p:extLst>
              <p:ext uri="{D42A27DB-BD31-4B8C-83A1-F6EECF244321}">
                <p14:modId xmlns:p14="http://schemas.microsoft.com/office/powerpoint/2010/main" val="1579011935"/>
              </p:ext>
            </p:extLst>
          </p:nvPr>
        </p:nvGraphicFramePr>
        <p:xfrm>
          <a:off x="457200" y="1280160"/>
          <a:ext cx="11277295" cy="914400"/>
        </p:xfrm>
        <a:graphic>
          <a:graphicData uri="http://schemas.openxmlformats.org/drawingml/2006/table">
            <a:tbl>
              <a:tblPr/>
              <a:tblGrid>
                <a:gridCol w="2377440"/>
                <a:gridCol w="3383280"/>
                <a:gridCol w="1188720"/>
                <a:gridCol w="1463040"/>
                <a:gridCol w="1371600"/>
                <a:gridCol w="1493215"/>
              </a:tblGrid>
              <a:tr h="411480">
                <a:tc>
                  <a:txBody>
                    <a:bodyPr/>
                    <a:lstStyle/>
                    <a:p>
                      <a:pPr indent="0" marL="0">
                        <a:buNone/>
                      </a:pPr>
                      <a:r>
                        <a:rPr lang="en-US" sz="1100" b="1" spc="100" kern="0" dirty="0">
                          <a:solidFill>
                            <a:schemeClr val="bg1"/>
                          </a:solidFill>
                        </a:rPr>
                        <a:t>CATEGORY</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METRIC</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LEAD / LAG</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TARGET</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FREQUENCY</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c>
                  <a:txBody>
                    <a:bodyPr/>
                    <a:lstStyle/>
                    <a:p>
                      <a:pPr indent="0" marL="0">
                        <a:buNone/>
                      </a:pPr>
                      <a:r>
                        <a:rPr lang="en-US" sz="1100" b="1" spc="100" kern="0" dirty="0">
                          <a:solidFill>
                            <a:schemeClr val="bg1"/>
                          </a:solidFill>
                        </a:rPr>
                        <a:t>OWNER</a:t>
                      </a:r>
                      <a:endParaRPr lang="en-US" sz="11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tx1"/>
                    </a:solidFill>
                  </a:tcPr>
                </a:tc>
              </a:tr>
              <a:tr h="749808">
                <a:tc>
                  <a:txBody>
                    <a:bodyPr/>
                    <a:lstStyle/>
                    <a:p>
                      <a:pPr indent="0" marL="0">
                        <a:buNone/>
                      </a:pPr>
                      <a:r>
                        <a:rPr lang="en-US" sz="1400" b="1" dirty="0">
                          <a:solidFill>
                            <a:schemeClr val="tx1"/>
                          </a:solidFill>
                        </a:rPr>
                        <a:t>Financial performance</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Lead · Lag</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749808">
                <a:tc>
                  <a:txBody>
                    <a:bodyPr/>
                    <a:lstStyle/>
                    <a:p>
                      <a:pPr indent="0" marL="0">
                        <a:buNone/>
                      </a:pPr>
                      <a:r>
                        <a:rPr lang="en-US" sz="1400" b="1" dirty="0">
                          <a:solidFill>
                            <a:schemeClr val="tx1"/>
                          </a:solidFill>
                        </a:rPr>
                        <a:t>Wealth preservation</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Lead · Lag</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749808">
                <a:tc>
                  <a:txBody>
                    <a:bodyPr/>
                    <a:lstStyle/>
                    <a:p>
                      <a:pPr indent="0" marL="0">
                        <a:buNone/>
                      </a:pPr>
                      <a:r>
                        <a:rPr lang="en-US" sz="1400" b="1" dirty="0">
                          <a:solidFill>
                            <a:schemeClr val="tx1"/>
                          </a:solidFill>
                        </a:rPr>
                        <a:t>Family engagement</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Lead · Lag</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749808">
                <a:tc>
                  <a:txBody>
                    <a:bodyPr/>
                    <a:lstStyle/>
                    <a:p>
                      <a:pPr indent="0" marL="0">
                        <a:buNone/>
                      </a:pPr>
                      <a:r>
                        <a:rPr lang="en-US" sz="1400" b="1" dirty="0">
                          <a:solidFill>
                            <a:schemeClr val="tx1"/>
                          </a:solidFill>
                        </a:rPr>
                        <a:t>Governance excellence</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Lead · Lag</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r h="749808">
                <a:tc>
                  <a:txBody>
                    <a:bodyPr/>
                    <a:lstStyle/>
                    <a:p>
                      <a:pPr indent="0" marL="0">
                        <a:buNone/>
                      </a:pPr>
                      <a:r>
                        <a:rPr lang="en-US" sz="1400" b="1" dirty="0">
                          <a:solidFill>
                            <a:schemeClr val="tx1"/>
                          </a:solidFill>
                        </a:rPr>
                        <a:t>Impact and legacy</a:t>
                      </a: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algn="ctr" indent="0" marL="0">
                        <a:buNone/>
                      </a:pPr>
                      <a:r>
                        <a:rPr lang="en-US" sz="1200" dirty="0">
                          <a:solidFill>
                            <a:schemeClr val="accent6"/>
                          </a:solidFill>
                        </a:rPr>
                        <a:t>Lead · Lag</a:t>
                      </a:r>
                      <a:endParaRPr lang="en-US" sz="12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c>
                  <a:txBody>
                    <a:bodyPr/>
                    <a:lstStyle/>
                    <a:p>
                      <a:pPr indent="0" marL="0">
                        <a:buNone/>
                      </a:pPr>
                      <a:endParaRPr lang="en-US" sz="1400" dirty="0"/>
                    </a:p>
                  </a:txBody>
                  <a:tcPr marL="101600" marR="101600" marT="38100" marB="38100" anchor="ctr">
                    <a:lnL w="9525" cap="flat" cmpd="sng" algn="ctr">
                      <a:solidFill>
                        <a:srgbClr val="E4E4E7"/>
                      </a:solidFill>
                      <a:prstDash val="solid"/>
                      <a:round/>
                      <a:headEnd type="none" w="med" len="med"/>
                      <a:tailEnd type="none" w="med" len="med"/>
                    </a:lnL>
                    <a:lnR w="9525" cap="flat" cmpd="sng" algn="ctr">
                      <a:solidFill>
                        <a:srgbClr val="E4E4E7"/>
                      </a:solidFill>
                      <a:prstDash val="solid"/>
                      <a:round/>
                      <a:headEnd type="none" w="med" len="med"/>
                      <a:tailEnd type="none" w="med" len="med"/>
                    </a:lnR>
                    <a:lnT w="9525" cap="flat" cmpd="sng" algn="ctr">
                      <a:solidFill>
                        <a:srgbClr val="E4E4E7"/>
                      </a:solidFill>
                      <a:prstDash val="solid"/>
                      <a:round/>
                      <a:headEnd type="none" w="med" len="med"/>
                      <a:tailEnd type="none" w="med" len="med"/>
                    </a:lnT>
                    <a:lnB w="9525" cap="flat" cmpd="sng" algn="ctr">
                      <a:solidFill>
                        <a:srgbClr val="E4E4E7"/>
                      </a:solidFill>
                      <a:prstDash val="solid"/>
                      <a:round/>
                      <a:headEnd type="none" w="med" len="med"/>
                      <a:tailEnd type="none" w="med" len="med"/>
                    </a:lnB>
                    <a:solidFill>
                      <a:schemeClr val="bg1"/>
                    </a:solidFill>
                  </a:tcPr>
                </a:tc>
              </a:tr>
            </a:tbl>
          </a:graphicData>
        </a:graphic>
      </p:graphicFrame>
      <p:sp>
        <p:nvSpPr>
          <p:cNvPr id="9" name="Text 5"/>
          <p:cNvSpPr txBox="1"/>
          <p:nvPr/>
        </p:nvSpPr>
        <p:spPr>
          <a:xfrm>
            <a:off x="457200" y="5669280"/>
            <a:ext cx="11277295" cy="457200"/>
          </a:xfrm>
          <a:prstGeom prst="rect">
            <a:avLst/>
          </a:prstGeom>
          <a:noFill/>
          <a:ln/>
        </p:spPr>
        <p:txBody>
          <a:bodyPr wrap="square" lIns="0" tIns="0" rIns="0" bIns="0" rtlCol="0" anchor="t"/>
          <a:lstStyle/>
          <a:p>
            <a:pPr indent="0" marL="0">
              <a:buNone/>
            </a:pPr>
            <a:r>
              <a:rPr lang="en-US" sz="1200" i="1" dirty="0">
                <a:solidFill>
                  <a:schemeClr val="accent6"/>
                </a:solidFill>
              </a:rPr>
              <a:t>Choose 2–3 metrics per category. Measure outcomes, not just activities; balance leading (predictive) and lagging (results) indicators.</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1207008" y="384048"/>
            <a:ext cx="8595360" cy="640080"/>
          </a:xfrm>
          <a:prstGeom prst="rect">
            <a:avLst/>
          </a:prstGeom>
          <a:noFill/>
          <a:ln/>
        </p:spPr>
        <p:txBody>
          <a:bodyPr wrap="square" lIns="0" tIns="0" rIns="0" bIns="0" rtlCol="0" anchor="ctr"/>
          <a:lstStyle/>
          <a:p>
            <a:pPr algn="l" indent="0" marL="0">
              <a:buNone/>
            </a:pPr>
            <a:r>
              <a:rPr lang="en-US" sz="3200" b="1" dirty="0">
                <a:solidFill>
                  <a:schemeClr val="tx1"/>
                </a:solidFill>
              </a:rPr>
              <a:t>Reporting rhythm and review</a:t>
            </a:r>
            <a:endParaRPr lang="en-US" sz="3200" dirty="0"/>
          </a:p>
        </p:txBody>
      </p:sp>
      <p:sp>
        <p:nvSpPr>
          <p:cNvPr id="3" name="Workshop badge"/>
          <p:cNvSpPr/>
          <p:nvPr/>
        </p:nvSpPr>
        <p:spPr>
          <a:xfrm>
            <a:off x="457200" y="420624"/>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457200" y="420624"/>
            <a:ext cx="566928" cy="566928"/>
          </a:xfrm>
          <a:prstGeom prst="rect">
            <a:avLst/>
          </a:prstGeom>
          <a:noFill/>
          <a:ln/>
        </p:spPr>
        <p:txBody>
          <a:bodyPr wrap="square" lIns="0" tIns="0" rIns="0" bIns="0" rtlCol="0" anchor="ctr"/>
          <a:lstStyle/>
          <a:p>
            <a:pPr algn="ctr" indent="0" marL="0">
              <a:buNone/>
            </a:pPr>
            <a:r>
              <a:rPr lang="en-US" sz="2200" b="1" dirty="0">
                <a:solidFill>
                  <a:schemeClr val="bg1"/>
                </a:solidFill>
                <a:latin typeface="+mj-lt" pitchFamily="34" charset="0"/>
                <a:ea typeface="+mj-lt" pitchFamily="34" charset="-122"/>
                <a:cs typeface="+mj-lt" pitchFamily="34" charset="-120"/>
              </a:rPr>
              <a:t>8</a:t>
            </a:r>
            <a:endParaRPr lang="en-US" sz="2200" dirty="0"/>
          </a:p>
        </p:txBody>
      </p:sp>
      <p:sp>
        <p:nvSpPr>
          <p:cNvPr id="5" name="Category tag"/>
          <p:cNvSpPr/>
          <p:nvPr/>
        </p:nvSpPr>
        <p:spPr>
          <a:xfrm>
            <a:off x="9994392" y="512064"/>
            <a:ext cx="1737360" cy="384048"/>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9994392" y="512064"/>
            <a:ext cx="1737360" cy="384048"/>
          </a:xfrm>
          <a:prstGeom prst="rect">
            <a:avLst/>
          </a:prstGeom>
          <a:noFill/>
          <a:ln/>
        </p:spPr>
        <p:txBody>
          <a:bodyPr wrap="square" lIns="0" tIns="0" rIns="0" bIns="0" rtlCol="0" anchor="ctr"/>
          <a:lstStyle/>
          <a:p>
            <a:pPr algn="ctr" indent="0" marL="0">
              <a:buNone/>
            </a:pPr>
            <a:r>
              <a:rPr lang="en-US" sz="1100" b="1" spc="200" kern="0" dirty="0">
                <a:solidFill>
                  <a:schemeClr val="accent2"/>
                </a:solidFill>
              </a:rPr>
              <a:t>MEASUREMENT</a:t>
            </a:r>
            <a:endParaRPr lang="en-US" sz="1100" dirty="0"/>
          </a:p>
        </p:txBody>
      </p:sp>
      <p:sp>
        <p:nvSpPr>
          <p:cNvPr id="8" name="Write area: Weekly"/>
          <p:cNvSpPr/>
          <p:nvPr/>
        </p:nvSpPr>
        <p:spPr>
          <a:xfrm>
            <a:off x="457200" y="1280160"/>
            <a:ext cx="2682164" cy="3063240"/>
          </a:xfrm>
          <a:prstGeom prst="roundRect">
            <a:avLst>
              <a:gd name="adj" fmla="val 2046"/>
            </a:avLst>
          </a:prstGeom>
          <a:solidFill>
            <a:schemeClr val="bg1"/>
          </a:solidFill>
          <a:ln w="12700">
            <a:solidFill>
              <a:schemeClr val="accent3"/>
            </a:solidFill>
            <a:prstDash val="dash"/>
          </a:ln>
        </p:spPr>
      </p:sp>
      <p:sp>
        <p:nvSpPr>
          <p:cNvPr id="9" name="Text 6"/>
          <p:cNvSpPr txBox="1"/>
          <p:nvPr/>
        </p:nvSpPr>
        <p:spPr>
          <a:xfrm>
            <a:off x="621792" y="142646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WEEKLY</a:t>
            </a:r>
            <a:endParaRPr lang="en-US" sz="1100" dirty="0"/>
          </a:p>
        </p:txBody>
      </p:sp>
      <p:sp>
        <p:nvSpPr>
          <p:cNvPr id="10" name="Text 7"/>
          <p:cNvSpPr txBox="1"/>
          <p:nvPr/>
        </p:nvSpPr>
        <p:spPr>
          <a:xfrm>
            <a:off x="621792" y="1700784"/>
            <a:ext cx="2352980" cy="417576"/>
          </a:xfrm>
          <a:prstGeom prst="rect">
            <a:avLst/>
          </a:prstGeom>
          <a:noFill/>
          <a:ln/>
        </p:spPr>
        <p:txBody>
          <a:bodyPr wrap="square" lIns="0" tIns="0" rIns="0" bIns="0" rtlCol="0" anchor="t"/>
          <a:lstStyle/>
          <a:p>
            <a:pPr indent="0" marL="0">
              <a:buNone/>
            </a:pPr>
            <a:r>
              <a:rPr lang="en-US" sz="1200" i="1" dirty="0">
                <a:solidFill>
                  <a:schemeClr val="accent6"/>
                </a:solidFill>
              </a:rPr>
              <a:t>Dashboards: performance, risk, cash and liquidity</a:t>
            </a:r>
            <a:endParaRPr lang="en-US" sz="1200" dirty="0"/>
          </a:p>
        </p:txBody>
      </p:sp>
      <p:sp>
        <p:nvSpPr>
          <p:cNvPr id="11" name="Shape 8"/>
          <p:cNvSpPr/>
          <p:nvPr/>
        </p:nvSpPr>
        <p:spPr>
          <a:xfrm>
            <a:off x="621792" y="3200400"/>
            <a:ext cx="2352980" cy="0"/>
          </a:xfrm>
          <a:prstGeom prst="line">
            <a:avLst/>
          </a:prstGeom>
          <a:noFill/>
          <a:ln w="9525">
            <a:solidFill>
              <a:schemeClr val="accent4"/>
            </a:solidFill>
            <a:prstDash val="solid"/>
          </a:ln>
        </p:spPr>
      </p:sp>
      <p:sp>
        <p:nvSpPr>
          <p:cNvPr id="12" name="Shape 9"/>
          <p:cNvSpPr/>
          <p:nvPr/>
        </p:nvSpPr>
        <p:spPr>
          <a:xfrm>
            <a:off x="621792" y="3584448"/>
            <a:ext cx="2352980" cy="0"/>
          </a:xfrm>
          <a:prstGeom prst="line">
            <a:avLst/>
          </a:prstGeom>
          <a:noFill/>
          <a:ln w="9525">
            <a:solidFill>
              <a:schemeClr val="accent4"/>
            </a:solidFill>
            <a:prstDash val="solid"/>
          </a:ln>
        </p:spPr>
      </p:sp>
      <p:sp>
        <p:nvSpPr>
          <p:cNvPr id="13" name="Shape 10"/>
          <p:cNvSpPr/>
          <p:nvPr/>
        </p:nvSpPr>
        <p:spPr>
          <a:xfrm>
            <a:off x="621792" y="3968496"/>
            <a:ext cx="2352980" cy="0"/>
          </a:xfrm>
          <a:prstGeom prst="line">
            <a:avLst/>
          </a:prstGeom>
          <a:noFill/>
          <a:ln w="9525">
            <a:solidFill>
              <a:schemeClr val="accent4"/>
            </a:solidFill>
            <a:prstDash val="solid"/>
          </a:ln>
        </p:spPr>
      </p:sp>
      <p:sp>
        <p:nvSpPr>
          <p:cNvPr id="14" name="Text 11"/>
          <p:cNvSpPr txBox="1"/>
          <p:nvPr/>
        </p:nvSpPr>
        <p:spPr>
          <a:xfrm>
            <a:off x="621792" y="2304288"/>
            <a:ext cx="1188720" cy="228600"/>
          </a:xfrm>
          <a:prstGeom prst="rect">
            <a:avLst/>
          </a:prstGeom>
          <a:noFill/>
          <a:ln/>
        </p:spPr>
        <p:txBody>
          <a:bodyPr wrap="square" lIns="0" tIns="0" rIns="0" bIns="0" rtlCol="0" anchor="t"/>
          <a:lstStyle/>
          <a:p>
            <a:pPr indent="0" marL="0">
              <a:buNone/>
            </a:pPr>
            <a:r>
              <a:rPr lang="en-US" sz="1100" b="1" dirty="0">
                <a:solidFill>
                  <a:schemeClr val="accent6"/>
                </a:solidFill>
              </a:rPr>
              <a:t>Reviewed by</a:t>
            </a:r>
            <a:endParaRPr lang="en-US" sz="1100" dirty="0"/>
          </a:p>
        </p:txBody>
      </p:sp>
      <p:sp>
        <p:nvSpPr>
          <p:cNvPr id="15" name="Shape 12"/>
          <p:cNvSpPr/>
          <p:nvPr/>
        </p:nvSpPr>
        <p:spPr>
          <a:xfrm>
            <a:off x="1737360" y="2496312"/>
            <a:ext cx="1237412" cy="0"/>
          </a:xfrm>
          <a:prstGeom prst="line">
            <a:avLst/>
          </a:prstGeom>
          <a:noFill/>
          <a:ln w="9525">
            <a:solidFill>
              <a:schemeClr val="accent4"/>
            </a:solidFill>
            <a:prstDash val="solid"/>
          </a:ln>
        </p:spPr>
      </p:sp>
      <p:sp>
        <p:nvSpPr>
          <p:cNvPr id="16" name="Text 13"/>
          <p:cNvSpPr txBox="1"/>
          <p:nvPr/>
        </p:nvSpPr>
        <p:spPr>
          <a:xfrm>
            <a:off x="621792" y="2697480"/>
            <a:ext cx="2352980" cy="228600"/>
          </a:xfrm>
          <a:prstGeom prst="rect">
            <a:avLst/>
          </a:prstGeom>
          <a:noFill/>
          <a:ln/>
        </p:spPr>
        <p:txBody>
          <a:bodyPr wrap="square" lIns="0" tIns="0" rIns="0" bIns="0" rtlCol="0" anchor="t"/>
          <a:lstStyle/>
          <a:p>
            <a:pPr indent="0" marL="0">
              <a:buNone/>
            </a:pPr>
            <a:r>
              <a:rPr lang="en-US" sz="1100" b="1" dirty="0">
                <a:solidFill>
                  <a:schemeClr val="accent6"/>
                </a:solidFill>
              </a:rPr>
              <a:t>What we look at</a:t>
            </a:r>
            <a:endParaRPr lang="en-US" sz="1100" dirty="0"/>
          </a:p>
        </p:txBody>
      </p:sp>
      <p:sp>
        <p:nvSpPr>
          <p:cNvPr id="17" name="Write area: Monthly"/>
          <p:cNvSpPr/>
          <p:nvPr/>
        </p:nvSpPr>
        <p:spPr>
          <a:xfrm>
            <a:off x="3322244" y="1280160"/>
            <a:ext cx="2682164" cy="3063240"/>
          </a:xfrm>
          <a:prstGeom prst="roundRect">
            <a:avLst>
              <a:gd name="adj" fmla="val 2046"/>
            </a:avLst>
          </a:prstGeom>
          <a:solidFill>
            <a:schemeClr val="bg1"/>
          </a:solidFill>
          <a:ln w="12700">
            <a:solidFill>
              <a:schemeClr val="accent3"/>
            </a:solidFill>
            <a:prstDash val="dash"/>
          </a:ln>
        </p:spPr>
      </p:sp>
      <p:sp>
        <p:nvSpPr>
          <p:cNvPr id="18" name="Text 15"/>
          <p:cNvSpPr txBox="1"/>
          <p:nvPr/>
        </p:nvSpPr>
        <p:spPr>
          <a:xfrm>
            <a:off x="3486836" y="142646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MONTHLY</a:t>
            </a:r>
            <a:endParaRPr lang="en-US" sz="1100" dirty="0"/>
          </a:p>
        </p:txBody>
      </p:sp>
      <p:sp>
        <p:nvSpPr>
          <p:cNvPr id="19" name="Text 16"/>
          <p:cNvSpPr txBox="1"/>
          <p:nvPr/>
        </p:nvSpPr>
        <p:spPr>
          <a:xfrm>
            <a:off x="3486836" y="1700784"/>
            <a:ext cx="2352980" cy="417576"/>
          </a:xfrm>
          <a:prstGeom prst="rect">
            <a:avLst/>
          </a:prstGeom>
          <a:noFill/>
          <a:ln/>
        </p:spPr>
        <p:txBody>
          <a:bodyPr wrap="square" lIns="0" tIns="0" rIns="0" bIns="0" rtlCol="0" anchor="t"/>
          <a:lstStyle/>
          <a:p>
            <a:pPr indent="0" marL="0">
              <a:buNone/>
            </a:pPr>
            <a:r>
              <a:rPr lang="en-US" sz="1200" i="1" dirty="0">
                <a:solidFill>
                  <a:schemeClr val="accent6"/>
                </a:solidFill>
              </a:rPr>
              <a:t>Performance vs targets, risk, operating KPIs</a:t>
            </a:r>
            <a:endParaRPr lang="en-US" sz="1200" dirty="0"/>
          </a:p>
        </p:txBody>
      </p:sp>
      <p:sp>
        <p:nvSpPr>
          <p:cNvPr id="20" name="Shape 17"/>
          <p:cNvSpPr/>
          <p:nvPr/>
        </p:nvSpPr>
        <p:spPr>
          <a:xfrm>
            <a:off x="3486836" y="3200400"/>
            <a:ext cx="2352980" cy="0"/>
          </a:xfrm>
          <a:prstGeom prst="line">
            <a:avLst/>
          </a:prstGeom>
          <a:noFill/>
          <a:ln w="9525">
            <a:solidFill>
              <a:schemeClr val="accent4"/>
            </a:solidFill>
            <a:prstDash val="solid"/>
          </a:ln>
        </p:spPr>
      </p:sp>
      <p:sp>
        <p:nvSpPr>
          <p:cNvPr id="21" name="Shape 18"/>
          <p:cNvSpPr/>
          <p:nvPr/>
        </p:nvSpPr>
        <p:spPr>
          <a:xfrm>
            <a:off x="3486836" y="3584448"/>
            <a:ext cx="2352980" cy="0"/>
          </a:xfrm>
          <a:prstGeom prst="line">
            <a:avLst/>
          </a:prstGeom>
          <a:noFill/>
          <a:ln w="9525">
            <a:solidFill>
              <a:schemeClr val="accent4"/>
            </a:solidFill>
            <a:prstDash val="solid"/>
          </a:ln>
        </p:spPr>
      </p:sp>
      <p:sp>
        <p:nvSpPr>
          <p:cNvPr id="22" name="Shape 19"/>
          <p:cNvSpPr/>
          <p:nvPr/>
        </p:nvSpPr>
        <p:spPr>
          <a:xfrm>
            <a:off x="3486836" y="3968496"/>
            <a:ext cx="2352980" cy="0"/>
          </a:xfrm>
          <a:prstGeom prst="line">
            <a:avLst/>
          </a:prstGeom>
          <a:noFill/>
          <a:ln w="9525">
            <a:solidFill>
              <a:schemeClr val="accent4"/>
            </a:solidFill>
            <a:prstDash val="solid"/>
          </a:ln>
        </p:spPr>
      </p:sp>
      <p:sp>
        <p:nvSpPr>
          <p:cNvPr id="23" name="Text 20"/>
          <p:cNvSpPr txBox="1"/>
          <p:nvPr/>
        </p:nvSpPr>
        <p:spPr>
          <a:xfrm>
            <a:off x="3486836" y="2304288"/>
            <a:ext cx="1188720" cy="228600"/>
          </a:xfrm>
          <a:prstGeom prst="rect">
            <a:avLst/>
          </a:prstGeom>
          <a:noFill/>
          <a:ln/>
        </p:spPr>
        <p:txBody>
          <a:bodyPr wrap="square" lIns="0" tIns="0" rIns="0" bIns="0" rtlCol="0" anchor="t"/>
          <a:lstStyle/>
          <a:p>
            <a:pPr indent="0" marL="0">
              <a:buNone/>
            </a:pPr>
            <a:r>
              <a:rPr lang="en-US" sz="1100" b="1" dirty="0">
                <a:solidFill>
                  <a:schemeClr val="accent6"/>
                </a:solidFill>
              </a:rPr>
              <a:t>Reviewed by</a:t>
            </a:r>
            <a:endParaRPr lang="en-US" sz="1100" dirty="0"/>
          </a:p>
        </p:txBody>
      </p:sp>
      <p:sp>
        <p:nvSpPr>
          <p:cNvPr id="24" name="Shape 21"/>
          <p:cNvSpPr/>
          <p:nvPr/>
        </p:nvSpPr>
        <p:spPr>
          <a:xfrm>
            <a:off x="4602404" y="2496312"/>
            <a:ext cx="1237412" cy="0"/>
          </a:xfrm>
          <a:prstGeom prst="line">
            <a:avLst/>
          </a:prstGeom>
          <a:noFill/>
          <a:ln w="9525">
            <a:solidFill>
              <a:schemeClr val="accent4"/>
            </a:solidFill>
            <a:prstDash val="solid"/>
          </a:ln>
        </p:spPr>
      </p:sp>
      <p:sp>
        <p:nvSpPr>
          <p:cNvPr id="25" name="Text 22"/>
          <p:cNvSpPr txBox="1"/>
          <p:nvPr/>
        </p:nvSpPr>
        <p:spPr>
          <a:xfrm>
            <a:off x="3486836" y="2697480"/>
            <a:ext cx="2352980" cy="228600"/>
          </a:xfrm>
          <a:prstGeom prst="rect">
            <a:avLst/>
          </a:prstGeom>
          <a:noFill/>
          <a:ln/>
        </p:spPr>
        <p:txBody>
          <a:bodyPr wrap="square" lIns="0" tIns="0" rIns="0" bIns="0" rtlCol="0" anchor="t"/>
          <a:lstStyle/>
          <a:p>
            <a:pPr indent="0" marL="0">
              <a:buNone/>
            </a:pPr>
            <a:r>
              <a:rPr lang="en-US" sz="1100" b="1" dirty="0">
                <a:solidFill>
                  <a:schemeClr val="accent6"/>
                </a:solidFill>
              </a:rPr>
              <a:t>What we look at</a:t>
            </a:r>
            <a:endParaRPr lang="en-US" sz="1100" dirty="0"/>
          </a:p>
        </p:txBody>
      </p:sp>
      <p:sp>
        <p:nvSpPr>
          <p:cNvPr id="26" name="Write area: Quarterly"/>
          <p:cNvSpPr/>
          <p:nvPr/>
        </p:nvSpPr>
        <p:spPr>
          <a:xfrm>
            <a:off x="6187288" y="1280160"/>
            <a:ext cx="2682164" cy="3063240"/>
          </a:xfrm>
          <a:prstGeom prst="roundRect">
            <a:avLst>
              <a:gd name="adj" fmla="val 2046"/>
            </a:avLst>
          </a:prstGeom>
          <a:solidFill>
            <a:schemeClr val="bg1"/>
          </a:solidFill>
          <a:ln w="12700">
            <a:solidFill>
              <a:schemeClr val="accent3"/>
            </a:solidFill>
            <a:prstDash val="dash"/>
          </a:ln>
        </p:spPr>
      </p:sp>
      <p:sp>
        <p:nvSpPr>
          <p:cNvPr id="27" name="Text 24"/>
          <p:cNvSpPr txBox="1"/>
          <p:nvPr/>
        </p:nvSpPr>
        <p:spPr>
          <a:xfrm>
            <a:off x="6351880" y="142646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QUARTERLY</a:t>
            </a:r>
            <a:endParaRPr lang="en-US" sz="1100" dirty="0"/>
          </a:p>
        </p:txBody>
      </p:sp>
      <p:sp>
        <p:nvSpPr>
          <p:cNvPr id="28" name="Text 25"/>
          <p:cNvSpPr txBox="1"/>
          <p:nvPr/>
        </p:nvSpPr>
        <p:spPr>
          <a:xfrm>
            <a:off x="6351880" y="1700784"/>
            <a:ext cx="2352980" cy="417576"/>
          </a:xfrm>
          <a:prstGeom prst="rect">
            <a:avLst/>
          </a:prstGeom>
          <a:noFill/>
          <a:ln/>
        </p:spPr>
        <p:txBody>
          <a:bodyPr wrap="square" lIns="0" tIns="0" rIns="0" bIns="0" rtlCol="0" anchor="t"/>
          <a:lstStyle/>
          <a:p>
            <a:pPr indent="0" marL="0">
              <a:buNone/>
            </a:pPr>
            <a:r>
              <a:rPr lang="en-US" sz="1200" i="1" dirty="0">
                <a:solidFill>
                  <a:schemeClr val="accent6"/>
                </a:solidFill>
              </a:rPr>
              <a:t>Goal progress, family engagement, governance</a:t>
            </a:r>
            <a:endParaRPr lang="en-US" sz="1200" dirty="0"/>
          </a:p>
        </p:txBody>
      </p:sp>
      <p:sp>
        <p:nvSpPr>
          <p:cNvPr id="29" name="Shape 26"/>
          <p:cNvSpPr/>
          <p:nvPr/>
        </p:nvSpPr>
        <p:spPr>
          <a:xfrm>
            <a:off x="6351880" y="3200400"/>
            <a:ext cx="2352980" cy="0"/>
          </a:xfrm>
          <a:prstGeom prst="line">
            <a:avLst/>
          </a:prstGeom>
          <a:noFill/>
          <a:ln w="9525">
            <a:solidFill>
              <a:schemeClr val="accent4"/>
            </a:solidFill>
            <a:prstDash val="solid"/>
          </a:ln>
        </p:spPr>
      </p:sp>
      <p:sp>
        <p:nvSpPr>
          <p:cNvPr id="30" name="Shape 27"/>
          <p:cNvSpPr/>
          <p:nvPr/>
        </p:nvSpPr>
        <p:spPr>
          <a:xfrm>
            <a:off x="6351880" y="3584448"/>
            <a:ext cx="2352980" cy="0"/>
          </a:xfrm>
          <a:prstGeom prst="line">
            <a:avLst/>
          </a:prstGeom>
          <a:noFill/>
          <a:ln w="9525">
            <a:solidFill>
              <a:schemeClr val="accent4"/>
            </a:solidFill>
            <a:prstDash val="solid"/>
          </a:ln>
        </p:spPr>
      </p:sp>
      <p:sp>
        <p:nvSpPr>
          <p:cNvPr id="31" name="Shape 28"/>
          <p:cNvSpPr/>
          <p:nvPr/>
        </p:nvSpPr>
        <p:spPr>
          <a:xfrm>
            <a:off x="6351880" y="3968496"/>
            <a:ext cx="2352980" cy="0"/>
          </a:xfrm>
          <a:prstGeom prst="line">
            <a:avLst/>
          </a:prstGeom>
          <a:noFill/>
          <a:ln w="9525">
            <a:solidFill>
              <a:schemeClr val="accent4"/>
            </a:solidFill>
            <a:prstDash val="solid"/>
          </a:ln>
        </p:spPr>
      </p:sp>
      <p:sp>
        <p:nvSpPr>
          <p:cNvPr id="32" name="Text 29"/>
          <p:cNvSpPr txBox="1"/>
          <p:nvPr/>
        </p:nvSpPr>
        <p:spPr>
          <a:xfrm>
            <a:off x="6351880" y="2304288"/>
            <a:ext cx="1188720" cy="228600"/>
          </a:xfrm>
          <a:prstGeom prst="rect">
            <a:avLst/>
          </a:prstGeom>
          <a:noFill/>
          <a:ln/>
        </p:spPr>
        <p:txBody>
          <a:bodyPr wrap="square" lIns="0" tIns="0" rIns="0" bIns="0" rtlCol="0" anchor="t"/>
          <a:lstStyle/>
          <a:p>
            <a:pPr indent="0" marL="0">
              <a:buNone/>
            </a:pPr>
            <a:r>
              <a:rPr lang="en-US" sz="1100" b="1" dirty="0">
                <a:solidFill>
                  <a:schemeClr val="accent6"/>
                </a:solidFill>
              </a:rPr>
              <a:t>Reviewed by</a:t>
            </a:r>
            <a:endParaRPr lang="en-US" sz="1100" dirty="0"/>
          </a:p>
        </p:txBody>
      </p:sp>
      <p:sp>
        <p:nvSpPr>
          <p:cNvPr id="33" name="Shape 30"/>
          <p:cNvSpPr/>
          <p:nvPr/>
        </p:nvSpPr>
        <p:spPr>
          <a:xfrm>
            <a:off x="7467448" y="2496312"/>
            <a:ext cx="1237412" cy="0"/>
          </a:xfrm>
          <a:prstGeom prst="line">
            <a:avLst/>
          </a:prstGeom>
          <a:noFill/>
          <a:ln w="9525">
            <a:solidFill>
              <a:schemeClr val="accent4"/>
            </a:solidFill>
            <a:prstDash val="solid"/>
          </a:ln>
        </p:spPr>
      </p:sp>
      <p:sp>
        <p:nvSpPr>
          <p:cNvPr id="34" name="Text 31"/>
          <p:cNvSpPr txBox="1"/>
          <p:nvPr/>
        </p:nvSpPr>
        <p:spPr>
          <a:xfrm>
            <a:off x="6351880" y="2697480"/>
            <a:ext cx="2352980" cy="228600"/>
          </a:xfrm>
          <a:prstGeom prst="rect">
            <a:avLst/>
          </a:prstGeom>
          <a:noFill/>
          <a:ln/>
        </p:spPr>
        <p:txBody>
          <a:bodyPr wrap="square" lIns="0" tIns="0" rIns="0" bIns="0" rtlCol="0" anchor="t"/>
          <a:lstStyle/>
          <a:p>
            <a:pPr indent="0" marL="0">
              <a:buNone/>
            </a:pPr>
            <a:r>
              <a:rPr lang="en-US" sz="1100" b="1" dirty="0">
                <a:solidFill>
                  <a:schemeClr val="accent6"/>
                </a:solidFill>
              </a:rPr>
              <a:t>What we look at</a:t>
            </a:r>
            <a:endParaRPr lang="en-US" sz="1100" dirty="0"/>
          </a:p>
        </p:txBody>
      </p:sp>
      <p:sp>
        <p:nvSpPr>
          <p:cNvPr id="35" name="Write area: Annually"/>
          <p:cNvSpPr/>
          <p:nvPr/>
        </p:nvSpPr>
        <p:spPr>
          <a:xfrm>
            <a:off x="9052331" y="1280160"/>
            <a:ext cx="2682164" cy="3063240"/>
          </a:xfrm>
          <a:prstGeom prst="roundRect">
            <a:avLst>
              <a:gd name="adj" fmla="val 2046"/>
            </a:avLst>
          </a:prstGeom>
          <a:solidFill>
            <a:schemeClr val="bg1"/>
          </a:solidFill>
          <a:ln w="12700">
            <a:solidFill>
              <a:schemeClr val="accent3"/>
            </a:solidFill>
            <a:prstDash val="dash"/>
          </a:ln>
        </p:spPr>
      </p:sp>
      <p:sp>
        <p:nvSpPr>
          <p:cNvPr id="36" name="Text 33"/>
          <p:cNvSpPr txBox="1"/>
          <p:nvPr/>
        </p:nvSpPr>
        <p:spPr>
          <a:xfrm>
            <a:off x="9216923" y="142646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ANNUALLY</a:t>
            </a:r>
            <a:endParaRPr lang="en-US" sz="1100" dirty="0"/>
          </a:p>
        </p:txBody>
      </p:sp>
      <p:sp>
        <p:nvSpPr>
          <p:cNvPr id="37" name="Text 34"/>
          <p:cNvSpPr txBox="1"/>
          <p:nvPr/>
        </p:nvSpPr>
        <p:spPr>
          <a:xfrm>
            <a:off x="9216923" y="1700784"/>
            <a:ext cx="2352980" cy="417576"/>
          </a:xfrm>
          <a:prstGeom prst="rect">
            <a:avLst/>
          </a:prstGeom>
          <a:noFill/>
          <a:ln/>
        </p:spPr>
        <p:txBody>
          <a:bodyPr wrap="square" lIns="0" tIns="0" rIns="0" bIns="0" rtlCol="0" anchor="t"/>
          <a:lstStyle/>
          <a:p>
            <a:pPr indent="0" marL="0">
              <a:buNone/>
            </a:pPr>
            <a:r>
              <a:rPr lang="en-US" sz="1200" i="1" dirty="0">
                <a:solidFill>
                  <a:schemeClr val="accent6"/>
                </a:solidFill>
              </a:rPr>
              <a:t>Full goal review, trends, strategy and legacy</a:t>
            </a:r>
            <a:endParaRPr lang="en-US" sz="1200" dirty="0"/>
          </a:p>
        </p:txBody>
      </p:sp>
      <p:sp>
        <p:nvSpPr>
          <p:cNvPr id="38" name="Shape 35"/>
          <p:cNvSpPr/>
          <p:nvPr/>
        </p:nvSpPr>
        <p:spPr>
          <a:xfrm>
            <a:off x="9216923" y="3200400"/>
            <a:ext cx="2352980" cy="0"/>
          </a:xfrm>
          <a:prstGeom prst="line">
            <a:avLst/>
          </a:prstGeom>
          <a:noFill/>
          <a:ln w="9525">
            <a:solidFill>
              <a:schemeClr val="accent4"/>
            </a:solidFill>
            <a:prstDash val="solid"/>
          </a:ln>
        </p:spPr>
      </p:sp>
      <p:sp>
        <p:nvSpPr>
          <p:cNvPr id="39" name="Shape 36"/>
          <p:cNvSpPr/>
          <p:nvPr/>
        </p:nvSpPr>
        <p:spPr>
          <a:xfrm>
            <a:off x="9216923" y="3584448"/>
            <a:ext cx="2352980" cy="0"/>
          </a:xfrm>
          <a:prstGeom prst="line">
            <a:avLst/>
          </a:prstGeom>
          <a:noFill/>
          <a:ln w="9525">
            <a:solidFill>
              <a:schemeClr val="accent4"/>
            </a:solidFill>
            <a:prstDash val="solid"/>
          </a:ln>
        </p:spPr>
      </p:sp>
      <p:sp>
        <p:nvSpPr>
          <p:cNvPr id="40" name="Shape 37"/>
          <p:cNvSpPr/>
          <p:nvPr/>
        </p:nvSpPr>
        <p:spPr>
          <a:xfrm>
            <a:off x="9216923" y="3968496"/>
            <a:ext cx="2352980" cy="0"/>
          </a:xfrm>
          <a:prstGeom prst="line">
            <a:avLst/>
          </a:prstGeom>
          <a:noFill/>
          <a:ln w="9525">
            <a:solidFill>
              <a:schemeClr val="accent4"/>
            </a:solidFill>
            <a:prstDash val="solid"/>
          </a:ln>
        </p:spPr>
      </p:sp>
      <p:sp>
        <p:nvSpPr>
          <p:cNvPr id="41" name="Text 38"/>
          <p:cNvSpPr txBox="1"/>
          <p:nvPr/>
        </p:nvSpPr>
        <p:spPr>
          <a:xfrm>
            <a:off x="9216923" y="2304288"/>
            <a:ext cx="1188720" cy="228600"/>
          </a:xfrm>
          <a:prstGeom prst="rect">
            <a:avLst/>
          </a:prstGeom>
          <a:noFill/>
          <a:ln/>
        </p:spPr>
        <p:txBody>
          <a:bodyPr wrap="square" lIns="0" tIns="0" rIns="0" bIns="0" rtlCol="0" anchor="t"/>
          <a:lstStyle/>
          <a:p>
            <a:pPr indent="0" marL="0">
              <a:buNone/>
            </a:pPr>
            <a:r>
              <a:rPr lang="en-US" sz="1100" b="1" dirty="0">
                <a:solidFill>
                  <a:schemeClr val="accent6"/>
                </a:solidFill>
              </a:rPr>
              <a:t>Reviewed by</a:t>
            </a:r>
            <a:endParaRPr lang="en-US" sz="1100" dirty="0"/>
          </a:p>
        </p:txBody>
      </p:sp>
      <p:sp>
        <p:nvSpPr>
          <p:cNvPr id="42" name="Shape 39"/>
          <p:cNvSpPr/>
          <p:nvPr/>
        </p:nvSpPr>
        <p:spPr>
          <a:xfrm>
            <a:off x="10332491" y="2496312"/>
            <a:ext cx="1237412" cy="0"/>
          </a:xfrm>
          <a:prstGeom prst="line">
            <a:avLst/>
          </a:prstGeom>
          <a:noFill/>
          <a:ln w="9525">
            <a:solidFill>
              <a:schemeClr val="accent4"/>
            </a:solidFill>
            <a:prstDash val="solid"/>
          </a:ln>
        </p:spPr>
      </p:sp>
      <p:sp>
        <p:nvSpPr>
          <p:cNvPr id="43" name="Text 40"/>
          <p:cNvSpPr txBox="1"/>
          <p:nvPr/>
        </p:nvSpPr>
        <p:spPr>
          <a:xfrm>
            <a:off x="9216923" y="2697480"/>
            <a:ext cx="2352980" cy="228600"/>
          </a:xfrm>
          <a:prstGeom prst="rect">
            <a:avLst/>
          </a:prstGeom>
          <a:noFill/>
          <a:ln/>
        </p:spPr>
        <p:txBody>
          <a:bodyPr wrap="square" lIns="0" tIns="0" rIns="0" bIns="0" rtlCol="0" anchor="t"/>
          <a:lstStyle/>
          <a:p>
            <a:pPr indent="0" marL="0">
              <a:buNone/>
            </a:pPr>
            <a:r>
              <a:rPr lang="en-US" sz="1100" b="1" dirty="0">
                <a:solidFill>
                  <a:schemeClr val="accent6"/>
                </a:solidFill>
              </a:rPr>
              <a:t>What we look at</a:t>
            </a:r>
            <a:endParaRPr lang="en-US" sz="1100" dirty="0"/>
          </a:p>
        </p:txBody>
      </p:sp>
      <p:sp>
        <p:nvSpPr>
          <p:cNvPr id="44" name="Write area: Early-warning indicators we'll watch"/>
          <p:cNvSpPr/>
          <p:nvPr/>
        </p:nvSpPr>
        <p:spPr>
          <a:xfrm>
            <a:off x="457200" y="4526280"/>
            <a:ext cx="5547208" cy="1737360"/>
          </a:xfrm>
          <a:prstGeom prst="roundRect">
            <a:avLst>
              <a:gd name="adj" fmla="val 3158"/>
            </a:avLst>
          </a:prstGeom>
          <a:solidFill>
            <a:schemeClr val="bg1"/>
          </a:solidFill>
          <a:ln w="12700">
            <a:solidFill>
              <a:schemeClr val="accent3"/>
            </a:solidFill>
            <a:prstDash val="dash"/>
          </a:ln>
        </p:spPr>
      </p:sp>
      <p:sp>
        <p:nvSpPr>
          <p:cNvPr id="45" name="Text 42"/>
          <p:cNvSpPr txBox="1"/>
          <p:nvPr/>
        </p:nvSpPr>
        <p:spPr>
          <a:xfrm>
            <a:off x="621792" y="4672584"/>
            <a:ext cx="5218024" cy="228600"/>
          </a:xfrm>
          <a:prstGeom prst="rect">
            <a:avLst/>
          </a:prstGeom>
          <a:noFill/>
          <a:ln/>
        </p:spPr>
        <p:txBody>
          <a:bodyPr wrap="square" lIns="0" tIns="0" rIns="0" bIns="0" rtlCol="0" anchor="t"/>
          <a:lstStyle/>
          <a:p>
            <a:pPr indent="0" marL="0">
              <a:buNone/>
            </a:pPr>
            <a:r>
              <a:rPr lang="en-US" sz="1100" b="1" spc="150" kern="0" dirty="0">
                <a:solidFill>
                  <a:schemeClr val="tx2"/>
                </a:solidFill>
              </a:rPr>
              <a:t>EARLY-WARNING INDICATORS WE'LL WATCH</a:t>
            </a:r>
            <a:endParaRPr lang="en-US" sz="1100" dirty="0"/>
          </a:p>
        </p:txBody>
      </p:sp>
      <p:sp>
        <p:nvSpPr>
          <p:cNvPr id="46" name="Text 43"/>
          <p:cNvSpPr txBox="1"/>
          <p:nvPr/>
        </p:nvSpPr>
        <p:spPr>
          <a:xfrm>
            <a:off x="621792" y="4946904"/>
            <a:ext cx="5218024" cy="417576"/>
          </a:xfrm>
          <a:prstGeom prst="rect">
            <a:avLst/>
          </a:prstGeom>
          <a:noFill/>
          <a:ln/>
        </p:spPr>
        <p:txBody>
          <a:bodyPr wrap="square" lIns="0" tIns="0" rIns="0" bIns="0" rtlCol="0" anchor="t"/>
          <a:lstStyle/>
          <a:p>
            <a:pPr indent="0" marL="0">
              <a:buNone/>
            </a:pPr>
            <a:r>
              <a:rPr lang="en-US" sz="1200" i="1" dirty="0">
                <a:solidFill>
                  <a:schemeClr val="accent6"/>
                </a:solidFill>
              </a:rPr>
              <a:t>e.g. pipeline quality, family engagement levels, risk signals, process adherence</a:t>
            </a:r>
            <a:endParaRPr lang="en-US" sz="1200" dirty="0"/>
          </a:p>
        </p:txBody>
      </p:sp>
      <p:sp>
        <p:nvSpPr>
          <p:cNvPr id="47" name="Shape 44"/>
          <p:cNvSpPr/>
          <p:nvPr/>
        </p:nvSpPr>
        <p:spPr>
          <a:xfrm>
            <a:off x="621792" y="5757672"/>
            <a:ext cx="5218024" cy="0"/>
          </a:xfrm>
          <a:prstGeom prst="line">
            <a:avLst/>
          </a:prstGeom>
          <a:noFill/>
          <a:ln w="9525">
            <a:solidFill>
              <a:schemeClr val="accent4"/>
            </a:solidFill>
            <a:prstDash val="solid"/>
          </a:ln>
        </p:spPr>
      </p:sp>
      <p:sp>
        <p:nvSpPr>
          <p:cNvPr id="48" name="Write area: When do we change a metric?"/>
          <p:cNvSpPr/>
          <p:nvPr/>
        </p:nvSpPr>
        <p:spPr>
          <a:xfrm>
            <a:off x="6187288" y="4526280"/>
            <a:ext cx="5547208" cy="1737360"/>
          </a:xfrm>
          <a:prstGeom prst="roundRect">
            <a:avLst>
              <a:gd name="adj" fmla="val 3158"/>
            </a:avLst>
          </a:prstGeom>
          <a:solidFill>
            <a:schemeClr val="bg1"/>
          </a:solidFill>
          <a:ln w="12700">
            <a:solidFill>
              <a:schemeClr val="accent3"/>
            </a:solidFill>
            <a:prstDash val="dash"/>
          </a:ln>
        </p:spPr>
      </p:sp>
      <p:sp>
        <p:nvSpPr>
          <p:cNvPr id="49" name="Text 46"/>
          <p:cNvSpPr txBox="1"/>
          <p:nvPr/>
        </p:nvSpPr>
        <p:spPr>
          <a:xfrm>
            <a:off x="6351880" y="4672584"/>
            <a:ext cx="5218024" cy="228600"/>
          </a:xfrm>
          <a:prstGeom prst="rect">
            <a:avLst/>
          </a:prstGeom>
          <a:noFill/>
          <a:ln/>
        </p:spPr>
        <p:txBody>
          <a:bodyPr wrap="square" lIns="0" tIns="0" rIns="0" bIns="0" rtlCol="0" anchor="t"/>
          <a:lstStyle/>
          <a:p>
            <a:pPr indent="0" marL="0">
              <a:buNone/>
            </a:pPr>
            <a:r>
              <a:rPr lang="en-US" sz="1100" b="1" spc="150" kern="0" dirty="0">
                <a:solidFill>
                  <a:schemeClr val="tx2"/>
                </a:solidFill>
              </a:rPr>
              <a:t>WHEN DO WE CHANGE A METRIC?</a:t>
            </a:r>
            <a:endParaRPr lang="en-US" sz="1100" dirty="0"/>
          </a:p>
        </p:txBody>
      </p:sp>
      <p:sp>
        <p:nvSpPr>
          <p:cNvPr id="50" name="Text 47"/>
          <p:cNvSpPr txBox="1"/>
          <p:nvPr/>
        </p:nvSpPr>
        <p:spPr>
          <a:xfrm>
            <a:off x="6351880" y="4946904"/>
            <a:ext cx="5218024" cy="227076"/>
          </a:xfrm>
          <a:prstGeom prst="rect">
            <a:avLst/>
          </a:prstGeom>
          <a:noFill/>
          <a:ln/>
        </p:spPr>
        <p:txBody>
          <a:bodyPr wrap="square" lIns="0" tIns="0" rIns="0" bIns="0" rtlCol="0" anchor="t"/>
          <a:lstStyle/>
          <a:p>
            <a:pPr indent="0" marL="0">
              <a:buNone/>
            </a:pPr>
            <a:r>
              <a:rPr lang="en-US" sz="1200" i="1" dirty="0">
                <a:solidFill>
                  <a:schemeClr val="accent6"/>
                </a:solidFill>
              </a:rPr>
              <a:t>Still relevant? Driving the right behaviour? Targets still right?</a:t>
            </a:r>
            <a:endParaRPr lang="en-US" sz="1200" dirty="0"/>
          </a:p>
        </p:txBody>
      </p:sp>
      <p:sp>
        <p:nvSpPr>
          <p:cNvPr id="51" name="Shape 48"/>
          <p:cNvSpPr/>
          <p:nvPr/>
        </p:nvSpPr>
        <p:spPr>
          <a:xfrm>
            <a:off x="6351880" y="5567172"/>
            <a:ext cx="5218024" cy="0"/>
          </a:xfrm>
          <a:prstGeom prst="line">
            <a:avLst/>
          </a:prstGeom>
          <a:noFill/>
          <a:ln w="9525">
            <a:solidFill>
              <a:schemeClr val="accent4"/>
            </a:solidFill>
            <a:prstDash val="solid"/>
          </a:ln>
        </p:spPr>
      </p:sp>
      <p:sp>
        <p:nvSpPr>
          <p:cNvPr id="52" name="Shape 49"/>
          <p:cNvSpPr/>
          <p:nvPr/>
        </p:nvSpPr>
        <p:spPr>
          <a:xfrm>
            <a:off x="6351880" y="5951220"/>
            <a:ext cx="5218024"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9326880" cy="640080"/>
          </a:xfrm>
          <a:prstGeom prst="rect">
            <a:avLst/>
          </a:prstGeom>
          <a:noFill/>
          <a:ln/>
        </p:spPr>
        <p:txBody>
          <a:bodyPr wrap="square" lIns="0" tIns="0" rIns="0" bIns="0" rtlCol="0" anchor="ctr"/>
          <a:lstStyle/>
          <a:p>
            <a:pPr algn="l" indent="0" marL="0">
              <a:buNone/>
            </a:pPr>
            <a:r>
              <a:rPr lang="en-US" sz="3200" b="1" dirty="0">
                <a:solidFill>
                  <a:schemeClr val="tx1"/>
                </a:solidFill>
              </a:rPr>
              <a:t>Our constitution on a page</a:t>
            </a:r>
            <a:endParaRPr lang="en-US" sz="3200" dirty="0"/>
          </a:p>
        </p:txBody>
      </p:sp>
      <p:sp>
        <p:nvSpPr>
          <p:cNvPr id="3" name="Write area: 1  ·  Purpose"/>
          <p:cNvSpPr/>
          <p:nvPr/>
        </p:nvSpPr>
        <p:spPr>
          <a:xfrm>
            <a:off x="457200" y="1280160"/>
            <a:ext cx="2682164" cy="2400300"/>
          </a:xfrm>
          <a:prstGeom prst="roundRect">
            <a:avLst>
              <a:gd name="adj" fmla="val 2286"/>
            </a:avLst>
          </a:prstGeom>
          <a:solidFill>
            <a:schemeClr val="bg1"/>
          </a:solidFill>
          <a:ln w="12700">
            <a:solidFill>
              <a:schemeClr val="accent3"/>
            </a:solidFill>
            <a:prstDash val="dash"/>
          </a:ln>
        </p:spPr>
      </p:sp>
      <p:sp>
        <p:nvSpPr>
          <p:cNvPr id="4" name="Text 2"/>
          <p:cNvSpPr txBox="1"/>
          <p:nvPr/>
        </p:nvSpPr>
        <p:spPr>
          <a:xfrm>
            <a:off x="621792" y="142646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1  ·  PURPOSE</a:t>
            </a:r>
            <a:endParaRPr lang="en-US" sz="1100" dirty="0"/>
          </a:p>
        </p:txBody>
      </p:sp>
      <p:sp>
        <p:nvSpPr>
          <p:cNvPr id="5" name="Text 3"/>
          <p:cNvSpPr txBox="1"/>
          <p:nvPr/>
        </p:nvSpPr>
        <p:spPr>
          <a:xfrm>
            <a:off x="621792" y="1700784"/>
            <a:ext cx="2352980" cy="227076"/>
          </a:xfrm>
          <a:prstGeom prst="rect">
            <a:avLst/>
          </a:prstGeom>
          <a:noFill/>
          <a:ln/>
        </p:spPr>
        <p:txBody>
          <a:bodyPr wrap="square" lIns="0" tIns="0" rIns="0" bIns="0" rtlCol="0" anchor="t"/>
          <a:lstStyle/>
          <a:p>
            <a:pPr indent="0" marL="0">
              <a:buNone/>
            </a:pPr>
            <a:r>
              <a:rPr lang="en-US" sz="1200" i="1" dirty="0">
                <a:solidFill>
                  <a:schemeClr val="accent6"/>
                </a:solidFill>
              </a:rPr>
              <a:t>Why you exist</a:t>
            </a:r>
            <a:endParaRPr lang="en-US" sz="1200" dirty="0"/>
          </a:p>
        </p:txBody>
      </p:sp>
      <p:sp>
        <p:nvSpPr>
          <p:cNvPr id="6" name="Shape 4"/>
          <p:cNvSpPr/>
          <p:nvPr/>
        </p:nvSpPr>
        <p:spPr>
          <a:xfrm>
            <a:off x="621792" y="2321052"/>
            <a:ext cx="2352980" cy="0"/>
          </a:xfrm>
          <a:prstGeom prst="line">
            <a:avLst/>
          </a:prstGeom>
          <a:noFill/>
          <a:ln w="9525">
            <a:solidFill>
              <a:schemeClr val="accent4"/>
            </a:solidFill>
            <a:prstDash val="solid"/>
          </a:ln>
        </p:spPr>
      </p:sp>
      <p:sp>
        <p:nvSpPr>
          <p:cNvPr id="7" name="Shape 5"/>
          <p:cNvSpPr/>
          <p:nvPr/>
        </p:nvSpPr>
        <p:spPr>
          <a:xfrm>
            <a:off x="621792" y="2705100"/>
            <a:ext cx="2352980" cy="0"/>
          </a:xfrm>
          <a:prstGeom prst="line">
            <a:avLst/>
          </a:prstGeom>
          <a:noFill/>
          <a:ln w="9525">
            <a:solidFill>
              <a:schemeClr val="accent4"/>
            </a:solidFill>
            <a:prstDash val="solid"/>
          </a:ln>
        </p:spPr>
      </p:sp>
      <p:sp>
        <p:nvSpPr>
          <p:cNvPr id="8" name="Shape 6"/>
          <p:cNvSpPr/>
          <p:nvPr/>
        </p:nvSpPr>
        <p:spPr>
          <a:xfrm>
            <a:off x="621792" y="3089148"/>
            <a:ext cx="2352980" cy="0"/>
          </a:xfrm>
          <a:prstGeom prst="line">
            <a:avLst/>
          </a:prstGeom>
          <a:noFill/>
          <a:ln w="9525">
            <a:solidFill>
              <a:schemeClr val="accent4"/>
            </a:solidFill>
            <a:prstDash val="solid"/>
          </a:ln>
        </p:spPr>
      </p:sp>
      <p:sp>
        <p:nvSpPr>
          <p:cNvPr id="9" name="Shape 7"/>
          <p:cNvSpPr/>
          <p:nvPr/>
        </p:nvSpPr>
        <p:spPr>
          <a:xfrm>
            <a:off x="621792" y="3473196"/>
            <a:ext cx="2352980" cy="0"/>
          </a:xfrm>
          <a:prstGeom prst="line">
            <a:avLst/>
          </a:prstGeom>
          <a:noFill/>
          <a:ln w="9525">
            <a:solidFill>
              <a:schemeClr val="accent4"/>
            </a:solidFill>
            <a:prstDash val="solid"/>
          </a:ln>
        </p:spPr>
      </p:sp>
      <p:sp>
        <p:nvSpPr>
          <p:cNvPr id="10" name="Write area: 2  ·  Mission"/>
          <p:cNvSpPr/>
          <p:nvPr/>
        </p:nvSpPr>
        <p:spPr>
          <a:xfrm>
            <a:off x="3322244" y="1280160"/>
            <a:ext cx="2682164" cy="2400300"/>
          </a:xfrm>
          <a:prstGeom prst="roundRect">
            <a:avLst>
              <a:gd name="adj" fmla="val 2286"/>
            </a:avLst>
          </a:prstGeom>
          <a:solidFill>
            <a:schemeClr val="bg1"/>
          </a:solidFill>
          <a:ln w="12700">
            <a:solidFill>
              <a:schemeClr val="accent3"/>
            </a:solidFill>
            <a:prstDash val="dash"/>
          </a:ln>
        </p:spPr>
      </p:sp>
      <p:sp>
        <p:nvSpPr>
          <p:cNvPr id="11" name="Text 9"/>
          <p:cNvSpPr txBox="1"/>
          <p:nvPr/>
        </p:nvSpPr>
        <p:spPr>
          <a:xfrm>
            <a:off x="3486836" y="142646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2  ·  MISSION</a:t>
            </a:r>
            <a:endParaRPr lang="en-US" sz="1100" dirty="0"/>
          </a:p>
        </p:txBody>
      </p:sp>
      <p:sp>
        <p:nvSpPr>
          <p:cNvPr id="12" name="Text 10"/>
          <p:cNvSpPr txBox="1"/>
          <p:nvPr/>
        </p:nvSpPr>
        <p:spPr>
          <a:xfrm>
            <a:off x="3486836" y="1700784"/>
            <a:ext cx="2352980" cy="227076"/>
          </a:xfrm>
          <a:prstGeom prst="rect">
            <a:avLst/>
          </a:prstGeom>
          <a:noFill/>
          <a:ln/>
        </p:spPr>
        <p:txBody>
          <a:bodyPr wrap="square" lIns="0" tIns="0" rIns="0" bIns="0" rtlCol="0" anchor="t"/>
          <a:lstStyle/>
          <a:p>
            <a:pPr indent="0" marL="0">
              <a:buNone/>
            </a:pPr>
            <a:r>
              <a:rPr lang="en-US" sz="1200" i="1" dirty="0">
                <a:solidFill>
                  <a:schemeClr val="accent6"/>
                </a:solidFill>
              </a:rPr>
              <a:t>What you do</a:t>
            </a:r>
            <a:endParaRPr lang="en-US" sz="1200" dirty="0"/>
          </a:p>
        </p:txBody>
      </p:sp>
      <p:sp>
        <p:nvSpPr>
          <p:cNvPr id="13" name="Shape 11"/>
          <p:cNvSpPr/>
          <p:nvPr/>
        </p:nvSpPr>
        <p:spPr>
          <a:xfrm>
            <a:off x="3486836" y="2321052"/>
            <a:ext cx="2352980" cy="0"/>
          </a:xfrm>
          <a:prstGeom prst="line">
            <a:avLst/>
          </a:prstGeom>
          <a:noFill/>
          <a:ln w="9525">
            <a:solidFill>
              <a:schemeClr val="accent4"/>
            </a:solidFill>
            <a:prstDash val="solid"/>
          </a:ln>
        </p:spPr>
      </p:sp>
      <p:sp>
        <p:nvSpPr>
          <p:cNvPr id="14" name="Shape 12"/>
          <p:cNvSpPr/>
          <p:nvPr/>
        </p:nvSpPr>
        <p:spPr>
          <a:xfrm>
            <a:off x="3486836" y="2705100"/>
            <a:ext cx="2352980" cy="0"/>
          </a:xfrm>
          <a:prstGeom prst="line">
            <a:avLst/>
          </a:prstGeom>
          <a:noFill/>
          <a:ln w="9525">
            <a:solidFill>
              <a:schemeClr val="accent4"/>
            </a:solidFill>
            <a:prstDash val="solid"/>
          </a:ln>
        </p:spPr>
      </p:sp>
      <p:sp>
        <p:nvSpPr>
          <p:cNvPr id="15" name="Shape 13"/>
          <p:cNvSpPr/>
          <p:nvPr/>
        </p:nvSpPr>
        <p:spPr>
          <a:xfrm>
            <a:off x="3486836" y="3089148"/>
            <a:ext cx="2352980" cy="0"/>
          </a:xfrm>
          <a:prstGeom prst="line">
            <a:avLst/>
          </a:prstGeom>
          <a:noFill/>
          <a:ln w="9525">
            <a:solidFill>
              <a:schemeClr val="accent4"/>
            </a:solidFill>
            <a:prstDash val="solid"/>
          </a:ln>
        </p:spPr>
      </p:sp>
      <p:sp>
        <p:nvSpPr>
          <p:cNvPr id="16" name="Shape 14"/>
          <p:cNvSpPr/>
          <p:nvPr/>
        </p:nvSpPr>
        <p:spPr>
          <a:xfrm>
            <a:off x="3486836" y="3473196"/>
            <a:ext cx="2352980" cy="0"/>
          </a:xfrm>
          <a:prstGeom prst="line">
            <a:avLst/>
          </a:prstGeom>
          <a:noFill/>
          <a:ln w="9525">
            <a:solidFill>
              <a:schemeClr val="accent4"/>
            </a:solidFill>
            <a:prstDash val="solid"/>
          </a:ln>
        </p:spPr>
      </p:sp>
      <p:sp>
        <p:nvSpPr>
          <p:cNvPr id="17" name="Write area: 3  ·  Vision"/>
          <p:cNvSpPr/>
          <p:nvPr/>
        </p:nvSpPr>
        <p:spPr>
          <a:xfrm>
            <a:off x="6187288" y="1280160"/>
            <a:ext cx="2682164" cy="2400300"/>
          </a:xfrm>
          <a:prstGeom prst="roundRect">
            <a:avLst>
              <a:gd name="adj" fmla="val 2286"/>
            </a:avLst>
          </a:prstGeom>
          <a:solidFill>
            <a:schemeClr val="bg1"/>
          </a:solidFill>
          <a:ln w="12700">
            <a:solidFill>
              <a:schemeClr val="accent3"/>
            </a:solidFill>
            <a:prstDash val="dash"/>
          </a:ln>
        </p:spPr>
      </p:sp>
      <p:sp>
        <p:nvSpPr>
          <p:cNvPr id="18" name="Text 16"/>
          <p:cNvSpPr txBox="1"/>
          <p:nvPr/>
        </p:nvSpPr>
        <p:spPr>
          <a:xfrm>
            <a:off x="6351880" y="142646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3  ·  VISION</a:t>
            </a:r>
            <a:endParaRPr lang="en-US" sz="1100" dirty="0"/>
          </a:p>
        </p:txBody>
      </p:sp>
      <p:sp>
        <p:nvSpPr>
          <p:cNvPr id="19" name="Text 17"/>
          <p:cNvSpPr txBox="1"/>
          <p:nvPr/>
        </p:nvSpPr>
        <p:spPr>
          <a:xfrm>
            <a:off x="6351880" y="1700784"/>
            <a:ext cx="2352980" cy="227076"/>
          </a:xfrm>
          <a:prstGeom prst="rect">
            <a:avLst/>
          </a:prstGeom>
          <a:noFill/>
          <a:ln/>
        </p:spPr>
        <p:txBody>
          <a:bodyPr wrap="square" lIns="0" tIns="0" rIns="0" bIns="0" rtlCol="0" anchor="t"/>
          <a:lstStyle/>
          <a:p>
            <a:pPr indent="0" marL="0">
              <a:buNone/>
            </a:pPr>
            <a:r>
              <a:rPr lang="en-US" sz="1200" i="1" dirty="0">
                <a:solidFill>
                  <a:schemeClr val="accent6"/>
                </a:solidFill>
              </a:rPr>
              <a:t>Where you're going</a:t>
            </a:r>
            <a:endParaRPr lang="en-US" sz="1200" dirty="0"/>
          </a:p>
        </p:txBody>
      </p:sp>
      <p:sp>
        <p:nvSpPr>
          <p:cNvPr id="20" name="Shape 18"/>
          <p:cNvSpPr/>
          <p:nvPr/>
        </p:nvSpPr>
        <p:spPr>
          <a:xfrm>
            <a:off x="6351880" y="2321052"/>
            <a:ext cx="2352980" cy="0"/>
          </a:xfrm>
          <a:prstGeom prst="line">
            <a:avLst/>
          </a:prstGeom>
          <a:noFill/>
          <a:ln w="9525">
            <a:solidFill>
              <a:schemeClr val="accent4"/>
            </a:solidFill>
            <a:prstDash val="solid"/>
          </a:ln>
        </p:spPr>
      </p:sp>
      <p:sp>
        <p:nvSpPr>
          <p:cNvPr id="21" name="Shape 19"/>
          <p:cNvSpPr/>
          <p:nvPr/>
        </p:nvSpPr>
        <p:spPr>
          <a:xfrm>
            <a:off x="6351880" y="2705100"/>
            <a:ext cx="2352980" cy="0"/>
          </a:xfrm>
          <a:prstGeom prst="line">
            <a:avLst/>
          </a:prstGeom>
          <a:noFill/>
          <a:ln w="9525">
            <a:solidFill>
              <a:schemeClr val="accent4"/>
            </a:solidFill>
            <a:prstDash val="solid"/>
          </a:ln>
        </p:spPr>
      </p:sp>
      <p:sp>
        <p:nvSpPr>
          <p:cNvPr id="22" name="Shape 20"/>
          <p:cNvSpPr/>
          <p:nvPr/>
        </p:nvSpPr>
        <p:spPr>
          <a:xfrm>
            <a:off x="6351880" y="3089148"/>
            <a:ext cx="2352980" cy="0"/>
          </a:xfrm>
          <a:prstGeom prst="line">
            <a:avLst/>
          </a:prstGeom>
          <a:noFill/>
          <a:ln w="9525">
            <a:solidFill>
              <a:schemeClr val="accent4"/>
            </a:solidFill>
            <a:prstDash val="solid"/>
          </a:ln>
        </p:spPr>
      </p:sp>
      <p:sp>
        <p:nvSpPr>
          <p:cNvPr id="23" name="Shape 21"/>
          <p:cNvSpPr/>
          <p:nvPr/>
        </p:nvSpPr>
        <p:spPr>
          <a:xfrm>
            <a:off x="6351880" y="3473196"/>
            <a:ext cx="2352980" cy="0"/>
          </a:xfrm>
          <a:prstGeom prst="line">
            <a:avLst/>
          </a:prstGeom>
          <a:noFill/>
          <a:ln w="9525">
            <a:solidFill>
              <a:schemeClr val="accent4"/>
            </a:solidFill>
            <a:prstDash val="solid"/>
          </a:ln>
        </p:spPr>
      </p:sp>
      <p:sp>
        <p:nvSpPr>
          <p:cNvPr id="24" name="Write area: 4  ·  Core Values"/>
          <p:cNvSpPr/>
          <p:nvPr/>
        </p:nvSpPr>
        <p:spPr>
          <a:xfrm>
            <a:off x="9052331" y="1280160"/>
            <a:ext cx="2682164" cy="2400300"/>
          </a:xfrm>
          <a:prstGeom prst="roundRect">
            <a:avLst>
              <a:gd name="adj" fmla="val 2286"/>
            </a:avLst>
          </a:prstGeom>
          <a:solidFill>
            <a:schemeClr val="bg1"/>
          </a:solidFill>
          <a:ln w="12700">
            <a:solidFill>
              <a:schemeClr val="accent3"/>
            </a:solidFill>
            <a:prstDash val="dash"/>
          </a:ln>
        </p:spPr>
      </p:sp>
      <p:sp>
        <p:nvSpPr>
          <p:cNvPr id="25" name="Text 23"/>
          <p:cNvSpPr txBox="1"/>
          <p:nvPr/>
        </p:nvSpPr>
        <p:spPr>
          <a:xfrm>
            <a:off x="9216923" y="142646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4  ·  CORE VALUES</a:t>
            </a:r>
            <a:endParaRPr lang="en-US" sz="1100" dirty="0"/>
          </a:p>
        </p:txBody>
      </p:sp>
      <p:sp>
        <p:nvSpPr>
          <p:cNvPr id="26" name="Text 24"/>
          <p:cNvSpPr txBox="1"/>
          <p:nvPr/>
        </p:nvSpPr>
        <p:spPr>
          <a:xfrm>
            <a:off x="9216923" y="1700784"/>
            <a:ext cx="2352980" cy="227076"/>
          </a:xfrm>
          <a:prstGeom prst="rect">
            <a:avLst/>
          </a:prstGeom>
          <a:noFill/>
          <a:ln/>
        </p:spPr>
        <p:txBody>
          <a:bodyPr wrap="square" lIns="0" tIns="0" rIns="0" bIns="0" rtlCol="0" anchor="t"/>
          <a:lstStyle/>
          <a:p>
            <a:pPr indent="0" marL="0">
              <a:buNone/>
            </a:pPr>
            <a:r>
              <a:rPr lang="en-US" sz="1200" i="1" dirty="0">
                <a:solidFill>
                  <a:schemeClr val="accent6"/>
                </a:solidFill>
              </a:rPr>
              <a:t>How you operate</a:t>
            </a:r>
            <a:endParaRPr lang="en-US" sz="1200" dirty="0"/>
          </a:p>
        </p:txBody>
      </p:sp>
      <p:sp>
        <p:nvSpPr>
          <p:cNvPr id="27" name="Shape 25"/>
          <p:cNvSpPr/>
          <p:nvPr/>
        </p:nvSpPr>
        <p:spPr>
          <a:xfrm>
            <a:off x="9216923" y="2321052"/>
            <a:ext cx="2352980" cy="0"/>
          </a:xfrm>
          <a:prstGeom prst="line">
            <a:avLst/>
          </a:prstGeom>
          <a:noFill/>
          <a:ln w="9525">
            <a:solidFill>
              <a:schemeClr val="accent4"/>
            </a:solidFill>
            <a:prstDash val="solid"/>
          </a:ln>
        </p:spPr>
      </p:sp>
      <p:sp>
        <p:nvSpPr>
          <p:cNvPr id="28" name="Shape 26"/>
          <p:cNvSpPr/>
          <p:nvPr/>
        </p:nvSpPr>
        <p:spPr>
          <a:xfrm>
            <a:off x="9216923" y="2705100"/>
            <a:ext cx="2352980" cy="0"/>
          </a:xfrm>
          <a:prstGeom prst="line">
            <a:avLst/>
          </a:prstGeom>
          <a:noFill/>
          <a:ln w="9525">
            <a:solidFill>
              <a:schemeClr val="accent4"/>
            </a:solidFill>
            <a:prstDash val="solid"/>
          </a:ln>
        </p:spPr>
      </p:sp>
      <p:sp>
        <p:nvSpPr>
          <p:cNvPr id="29" name="Shape 27"/>
          <p:cNvSpPr/>
          <p:nvPr/>
        </p:nvSpPr>
        <p:spPr>
          <a:xfrm>
            <a:off x="9216923" y="3089148"/>
            <a:ext cx="2352980" cy="0"/>
          </a:xfrm>
          <a:prstGeom prst="line">
            <a:avLst/>
          </a:prstGeom>
          <a:noFill/>
          <a:ln w="9525">
            <a:solidFill>
              <a:schemeClr val="accent4"/>
            </a:solidFill>
            <a:prstDash val="solid"/>
          </a:ln>
        </p:spPr>
      </p:sp>
      <p:sp>
        <p:nvSpPr>
          <p:cNvPr id="30" name="Shape 28"/>
          <p:cNvSpPr/>
          <p:nvPr/>
        </p:nvSpPr>
        <p:spPr>
          <a:xfrm>
            <a:off x="9216923" y="3473196"/>
            <a:ext cx="2352980" cy="0"/>
          </a:xfrm>
          <a:prstGeom prst="line">
            <a:avLst/>
          </a:prstGeom>
          <a:noFill/>
          <a:ln w="9525">
            <a:solidFill>
              <a:schemeClr val="accent4"/>
            </a:solidFill>
            <a:prstDash val="solid"/>
          </a:ln>
        </p:spPr>
      </p:sp>
      <p:sp>
        <p:nvSpPr>
          <p:cNvPr id="31" name="Write area: 5  ·  Goals"/>
          <p:cNvSpPr/>
          <p:nvPr/>
        </p:nvSpPr>
        <p:spPr>
          <a:xfrm>
            <a:off x="457200" y="3863340"/>
            <a:ext cx="2682164" cy="2400300"/>
          </a:xfrm>
          <a:prstGeom prst="roundRect">
            <a:avLst>
              <a:gd name="adj" fmla="val 2286"/>
            </a:avLst>
          </a:prstGeom>
          <a:solidFill>
            <a:schemeClr val="bg1"/>
          </a:solidFill>
          <a:ln w="12700">
            <a:solidFill>
              <a:schemeClr val="accent3"/>
            </a:solidFill>
            <a:prstDash val="dash"/>
          </a:ln>
        </p:spPr>
      </p:sp>
      <p:sp>
        <p:nvSpPr>
          <p:cNvPr id="32" name="Text 30"/>
          <p:cNvSpPr txBox="1"/>
          <p:nvPr/>
        </p:nvSpPr>
        <p:spPr>
          <a:xfrm>
            <a:off x="621792" y="400964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5  ·  GOALS</a:t>
            </a:r>
            <a:endParaRPr lang="en-US" sz="1100" dirty="0"/>
          </a:p>
        </p:txBody>
      </p:sp>
      <p:sp>
        <p:nvSpPr>
          <p:cNvPr id="33" name="Text 31"/>
          <p:cNvSpPr txBox="1"/>
          <p:nvPr/>
        </p:nvSpPr>
        <p:spPr>
          <a:xfrm>
            <a:off x="621792" y="4283964"/>
            <a:ext cx="2352980" cy="227076"/>
          </a:xfrm>
          <a:prstGeom prst="rect">
            <a:avLst/>
          </a:prstGeom>
          <a:noFill/>
          <a:ln/>
        </p:spPr>
        <p:txBody>
          <a:bodyPr wrap="square" lIns="0" tIns="0" rIns="0" bIns="0" rtlCol="0" anchor="t"/>
          <a:lstStyle/>
          <a:p>
            <a:pPr indent="0" marL="0">
              <a:buNone/>
            </a:pPr>
            <a:r>
              <a:rPr lang="en-US" sz="1200" i="1" dirty="0">
                <a:solidFill>
                  <a:schemeClr val="accent6"/>
                </a:solidFill>
              </a:rPr>
              <a:t>What you aim to achieve</a:t>
            </a:r>
            <a:endParaRPr lang="en-US" sz="1200" dirty="0"/>
          </a:p>
        </p:txBody>
      </p:sp>
      <p:sp>
        <p:nvSpPr>
          <p:cNvPr id="34" name="Shape 32"/>
          <p:cNvSpPr/>
          <p:nvPr/>
        </p:nvSpPr>
        <p:spPr>
          <a:xfrm>
            <a:off x="621792" y="4904232"/>
            <a:ext cx="2352980" cy="0"/>
          </a:xfrm>
          <a:prstGeom prst="line">
            <a:avLst/>
          </a:prstGeom>
          <a:noFill/>
          <a:ln w="9525">
            <a:solidFill>
              <a:schemeClr val="accent4"/>
            </a:solidFill>
            <a:prstDash val="solid"/>
          </a:ln>
        </p:spPr>
      </p:sp>
      <p:sp>
        <p:nvSpPr>
          <p:cNvPr id="35" name="Shape 33"/>
          <p:cNvSpPr/>
          <p:nvPr/>
        </p:nvSpPr>
        <p:spPr>
          <a:xfrm>
            <a:off x="621792" y="5288280"/>
            <a:ext cx="2352980" cy="0"/>
          </a:xfrm>
          <a:prstGeom prst="line">
            <a:avLst/>
          </a:prstGeom>
          <a:noFill/>
          <a:ln w="9525">
            <a:solidFill>
              <a:schemeClr val="accent4"/>
            </a:solidFill>
            <a:prstDash val="solid"/>
          </a:ln>
        </p:spPr>
      </p:sp>
      <p:sp>
        <p:nvSpPr>
          <p:cNvPr id="36" name="Shape 34"/>
          <p:cNvSpPr/>
          <p:nvPr/>
        </p:nvSpPr>
        <p:spPr>
          <a:xfrm>
            <a:off x="621792" y="5672328"/>
            <a:ext cx="2352980" cy="0"/>
          </a:xfrm>
          <a:prstGeom prst="line">
            <a:avLst/>
          </a:prstGeom>
          <a:noFill/>
          <a:ln w="9525">
            <a:solidFill>
              <a:schemeClr val="accent4"/>
            </a:solidFill>
            <a:prstDash val="solid"/>
          </a:ln>
        </p:spPr>
      </p:sp>
      <p:sp>
        <p:nvSpPr>
          <p:cNvPr id="37" name="Shape 35"/>
          <p:cNvSpPr/>
          <p:nvPr/>
        </p:nvSpPr>
        <p:spPr>
          <a:xfrm>
            <a:off x="621792" y="6056376"/>
            <a:ext cx="2352980" cy="0"/>
          </a:xfrm>
          <a:prstGeom prst="line">
            <a:avLst/>
          </a:prstGeom>
          <a:noFill/>
          <a:ln w="9525">
            <a:solidFill>
              <a:schemeClr val="accent4"/>
            </a:solidFill>
            <a:prstDash val="solid"/>
          </a:ln>
        </p:spPr>
      </p:sp>
      <p:sp>
        <p:nvSpPr>
          <p:cNvPr id="38" name="Write area: 6  ·  Strategy"/>
          <p:cNvSpPr/>
          <p:nvPr/>
        </p:nvSpPr>
        <p:spPr>
          <a:xfrm>
            <a:off x="3322244" y="3863340"/>
            <a:ext cx="2682164" cy="2400300"/>
          </a:xfrm>
          <a:prstGeom prst="roundRect">
            <a:avLst>
              <a:gd name="adj" fmla="val 2286"/>
            </a:avLst>
          </a:prstGeom>
          <a:solidFill>
            <a:schemeClr val="bg1"/>
          </a:solidFill>
          <a:ln w="12700">
            <a:solidFill>
              <a:schemeClr val="accent3"/>
            </a:solidFill>
            <a:prstDash val="dash"/>
          </a:ln>
        </p:spPr>
      </p:sp>
      <p:sp>
        <p:nvSpPr>
          <p:cNvPr id="39" name="Text 37"/>
          <p:cNvSpPr txBox="1"/>
          <p:nvPr/>
        </p:nvSpPr>
        <p:spPr>
          <a:xfrm>
            <a:off x="3486836" y="400964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6  ·  STRATEGY</a:t>
            </a:r>
            <a:endParaRPr lang="en-US" sz="1100" dirty="0"/>
          </a:p>
        </p:txBody>
      </p:sp>
      <p:sp>
        <p:nvSpPr>
          <p:cNvPr id="40" name="Text 38"/>
          <p:cNvSpPr txBox="1"/>
          <p:nvPr/>
        </p:nvSpPr>
        <p:spPr>
          <a:xfrm>
            <a:off x="3486836" y="4283964"/>
            <a:ext cx="2352980" cy="227076"/>
          </a:xfrm>
          <a:prstGeom prst="rect">
            <a:avLst/>
          </a:prstGeom>
          <a:noFill/>
          <a:ln/>
        </p:spPr>
        <p:txBody>
          <a:bodyPr wrap="square" lIns="0" tIns="0" rIns="0" bIns="0" rtlCol="0" anchor="t"/>
          <a:lstStyle/>
          <a:p>
            <a:pPr indent="0" marL="0">
              <a:buNone/>
            </a:pPr>
            <a:r>
              <a:rPr lang="en-US" sz="1200" i="1" dirty="0">
                <a:solidFill>
                  <a:schemeClr val="accent6"/>
                </a:solidFill>
              </a:rPr>
              <a:t>How you'll win</a:t>
            </a:r>
            <a:endParaRPr lang="en-US" sz="1200" dirty="0"/>
          </a:p>
        </p:txBody>
      </p:sp>
      <p:sp>
        <p:nvSpPr>
          <p:cNvPr id="41" name="Shape 39"/>
          <p:cNvSpPr/>
          <p:nvPr/>
        </p:nvSpPr>
        <p:spPr>
          <a:xfrm>
            <a:off x="3486836" y="4904232"/>
            <a:ext cx="2352980" cy="0"/>
          </a:xfrm>
          <a:prstGeom prst="line">
            <a:avLst/>
          </a:prstGeom>
          <a:noFill/>
          <a:ln w="9525">
            <a:solidFill>
              <a:schemeClr val="accent4"/>
            </a:solidFill>
            <a:prstDash val="solid"/>
          </a:ln>
        </p:spPr>
      </p:sp>
      <p:sp>
        <p:nvSpPr>
          <p:cNvPr id="42" name="Shape 40"/>
          <p:cNvSpPr/>
          <p:nvPr/>
        </p:nvSpPr>
        <p:spPr>
          <a:xfrm>
            <a:off x="3486836" y="5288280"/>
            <a:ext cx="2352980" cy="0"/>
          </a:xfrm>
          <a:prstGeom prst="line">
            <a:avLst/>
          </a:prstGeom>
          <a:noFill/>
          <a:ln w="9525">
            <a:solidFill>
              <a:schemeClr val="accent4"/>
            </a:solidFill>
            <a:prstDash val="solid"/>
          </a:ln>
        </p:spPr>
      </p:sp>
      <p:sp>
        <p:nvSpPr>
          <p:cNvPr id="43" name="Shape 41"/>
          <p:cNvSpPr/>
          <p:nvPr/>
        </p:nvSpPr>
        <p:spPr>
          <a:xfrm>
            <a:off x="3486836" y="5672328"/>
            <a:ext cx="2352980" cy="0"/>
          </a:xfrm>
          <a:prstGeom prst="line">
            <a:avLst/>
          </a:prstGeom>
          <a:noFill/>
          <a:ln w="9525">
            <a:solidFill>
              <a:schemeClr val="accent4"/>
            </a:solidFill>
            <a:prstDash val="solid"/>
          </a:ln>
        </p:spPr>
      </p:sp>
      <p:sp>
        <p:nvSpPr>
          <p:cNvPr id="44" name="Shape 42"/>
          <p:cNvSpPr/>
          <p:nvPr/>
        </p:nvSpPr>
        <p:spPr>
          <a:xfrm>
            <a:off x="3486836" y="6056376"/>
            <a:ext cx="2352980" cy="0"/>
          </a:xfrm>
          <a:prstGeom prst="line">
            <a:avLst/>
          </a:prstGeom>
          <a:noFill/>
          <a:ln w="9525">
            <a:solidFill>
              <a:schemeClr val="accent4"/>
            </a:solidFill>
            <a:prstDash val="solid"/>
          </a:ln>
        </p:spPr>
      </p:sp>
      <p:sp>
        <p:nvSpPr>
          <p:cNvPr id="45" name="Write area: 7  ·  Principles"/>
          <p:cNvSpPr/>
          <p:nvPr/>
        </p:nvSpPr>
        <p:spPr>
          <a:xfrm>
            <a:off x="6187288" y="3863340"/>
            <a:ext cx="2682164" cy="2400300"/>
          </a:xfrm>
          <a:prstGeom prst="roundRect">
            <a:avLst>
              <a:gd name="adj" fmla="val 2286"/>
            </a:avLst>
          </a:prstGeom>
          <a:solidFill>
            <a:schemeClr val="bg1"/>
          </a:solidFill>
          <a:ln w="12700">
            <a:solidFill>
              <a:schemeClr val="accent3"/>
            </a:solidFill>
            <a:prstDash val="dash"/>
          </a:ln>
        </p:spPr>
      </p:sp>
      <p:sp>
        <p:nvSpPr>
          <p:cNvPr id="46" name="Text 44"/>
          <p:cNvSpPr txBox="1"/>
          <p:nvPr/>
        </p:nvSpPr>
        <p:spPr>
          <a:xfrm>
            <a:off x="6351880" y="400964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7  ·  PRINCIPLES</a:t>
            </a:r>
            <a:endParaRPr lang="en-US" sz="1100" dirty="0"/>
          </a:p>
        </p:txBody>
      </p:sp>
      <p:sp>
        <p:nvSpPr>
          <p:cNvPr id="47" name="Text 45"/>
          <p:cNvSpPr txBox="1"/>
          <p:nvPr/>
        </p:nvSpPr>
        <p:spPr>
          <a:xfrm>
            <a:off x="6351880" y="4283964"/>
            <a:ext cx="2352980" cy="227076"/>
          </a:xfrm>
          <a:prstGeom prst="rect">
            <a:avLst/>
          </a:prstGeom>
          <a:noFill/>
          <a:ln/>
        </p:spPr>
        <p:txBody>
          <a:bodyPr wrap="square" lIns="0" tIns="0" rIns="0" bIns="0" rtlCol="0" anchor="t"/>
          <a:lstStyle/>
          <a:p>
            <a:pPr indent="0" marL="0">
              <a:buNone/>
            </a:pPr>
            <a:r>
              <a:rPr lang="en-US" sz="1200" i="1" dirty="0">
                <a:solidFill>
                  <a:schemeClr val="accent6"/>
                </a:solidFill>
              </a:rPr>
              <a:t>How you work</a:t>
            </a:r>
            <a:endParaRPr lang="en-US" sz="1200" dirty="0"/>
          </a:p>
        </p:txBody>
      </p:sp>
      <p:sp>
        <p:nvSpPr>
          <p:cNvPr id="48" name="Shape 46"/>
          <p:cNvSpPr/>
          <p:nvPr/>
        </p:nvSpPr>
        <p:spPr>
          <a:xfrm>
            <a:off x="6351880" y="4904232"/>
            <a:ext cx="2352980" cy="0"/>
          </a:xfrm>
          <a:prstGeom prst="line">
            <a:avLst/>
          </a:prstGeom>
          <a:noFill/>
          <a:ln w="9525">
            <a:solidFill>
              <a:schemeClr val="accent4"/>
            </a:solidFill>
            <a:prstDash val="solid"/>
          </a:ln>
        </p:spPr>
      </p:sp>
      <p:sp>
        <p:nvSpPr>
          <p:cNvPr id="49" name="Shape 47"/>
          <p:cNvSpPr/>
          <p:nvPr/>
        </p:nvSpPr>
        <p:spPr>
          <a:xfrm>
            <a:off x="6351880" y="5288280"/>
            <a:ext cx="2352980" cy="0"/>
          </a:xfrm>
          <a:prstGeom prst="line">
            <a:avLst/>
          </a:prstGeom>
          <a:noFill/>
          <a:ln w="9525">
            <a:solidFill>
              <a:schemeClr val="accent4"/>
            </a:solidFill>
            <a:prstDash val="solid"/>
          </a:ln>
        </p:spPr>
      </p:sp>
      <p:sp>
        <p:nvSpPr>
          <p:cNvPr id="50" name="Shape 48"/>
          <p:cNvSpPr/>
          <p:nvPr/>
        </p:nvSpPr>
        <p:spPr>
          <a:xfrm>
            <a:off x="6351880" y="5672328"/>
            <a:ext cx="2352980" cy="0"/>
          </a:xfrm>
          <a:prstGeom prst="line">
            <a:avLst/>
          </a:prstGeom>
          <a:noFill/>
          <a:ln w="9525">
            <a:solidFill>
              <a:schemeClr val="accent4"/>
            </a:solidFill>
            <a:prstDash val="solid"/>
          </a:ln>
        </p:spPr>
      </p:sp>
      <p:sp>
        <p:nvSpPr>
          <p:cNvPr id="51" name="Shape 49"/>
          <p:cNvSpPr/>
          <p:nvPr/>
        </p:nvSpPr>
        <p:spPr>
          <a:xfrm>
            <a:off x="6351880" y="6056376"/>
            <a:ext cx="2352980" cy="0"/>
          </a:xfrm>
          <a:prstGeom prst="line">
            <a:avLst/>
          </a:prstGeom>
          <a:noFill/>
          <a:ln w="9525">
            <a:solidFill>
              <a:schemeClr val="accent4"/>
            </a:solidFill>
            <a:prstDash val="solid"/>
          </a:ln>
        </p:spPr>
      </p:sp>
      <p:sp>
        <p:nvSpPr>
          <p:cNvPr id="52" name="Write area: 8  ·  Metrics"/>
          <p:cNvSpPr/>
          <p:nvPr/>
        </p:nvSpPr>
        <p:spPr>
          <a:xfrm>
            <a:off x="9052331" y="3863340"/>
            <a:ext cx="2682164" cy="2400300"/>
          </a:xfrm>
          <a:prstGeom prst="roundRect">
            <a:avLst>
              <a:gd name="adj" fmla="val 2286"/>
            </a:avLst>
          </a:prstGeom>
          <a:solidFill>
            <a:schemeClr val="bg1"/>
          </a:solidFill>
          <a:ln w="12700">
            <a:solidFill>
              <a:schemeClr val="accent3"/>
            </a:solidFill>
            <a:prstDash val="dash"/>
          </a:ln>
        </p:spPr>
      </p:sp>
      <p:sp>
        <p:nvSpPr>
          <p:cNvPr id="53" name="Text 51"/>
          <p:cNvSpPr txBox="1"/>
          <p:nvPr/>
        </p:nvSpPr>
        <p:spPr>
          <a:xfrm>
            <a:off x="9216923" y="4009644"/>
            <a:ext cx="2352980" cy="228600"/>
          </a:xfrm>
          <a:prstGeom prst="rect">
            <a:avLst/>
          </a:prstGeom>
          <a:noFill/>
          <a:ln/>
        </p:spPr>
        <p:txBody>
          <a:bodyPr wrap="square" lIns="0" tIns="0" rIns="0" bIns="0" rtlCol="0" anchor="t"/>
          <a:lstStyle/>
          <a:p>
            <a:pPr indent="0" marL="0">
              <a:buNone/>
            </a:pPr>
            <a:r>
              <a:rPr lang="en-US" sz="1100" b="1" spc="150" kern="0" dirty="0">
                <a:solidFill>
                  <a:schemeClr val="tx2"/>
                </a:solidFill>
              </a:rPr>
              <a:t>8  ·  METRICS</a:t>
            </a:r>
            <a:endParaRPr lang="en-US" sz="1100" dirty="0"/>
          </a:p>
        </p:txBody>
      </p:sp>
      <p:sp>
        <p:nvSpPr>
          <p:cNvPr id="54" name="Text 52"/>
          <p:cNvSpPr txBox="1"/>
          <p:nvPr/>
        </p:nvSpPr>
        <p:spPr>
          <a:xfrm>
            <a:off x="9216923" y="4283964"/>
            <a:ext cx="2352980" cy="227076"/>
          </a:xfrm>
          <a:prstGeom prst="rect">
            <a:avLst/>
          </a:prstGeom>
          <a:noFill/>
          <a:ln/>
        </p:spPr>
        <p:txBody>
          <a:bodyPr wrap="square" lIns="0" tIns="0" rIns="0" bIns="0" rtlCol="0" anchor="t"/>
          <a:lstStyle/>
          <a:p>
            <a:pPr indent="0" marL="0">
              <a:buNone/>
            </a:pPr>
            <a:r>
              <a:rPr lang="en-US" sz="1200" i="1" dirty="0">
                <a:solidFill>
                  <a:schemeClr val="accent6"/>
                </a:solidFill>
              </a:rPr>
              <a:t>How you'll measure progress</a:t>
            </a:r>
            <a:endParaRPr lang="en-US" sz="1200" dirty="0"/>
          </a:p>
        </p:txBody>
      </p:sp>
      <p:sp>
        <p:nvSpPr>
          <p:cNvPr id="55" name="Shape 53"/>
          <p:cNvSpPr/>
          <p:nvPr/>
        </p:nvSpPr>
        <p:spPr>
          <a:xfrm>
            <a:off x="9216923" y="4904232"/>
            <a:ext cx="2352980" cy="0"/>
          </a:xfrm>
          <a:prstGeom prst="line">
            <a:avLst/>
          </a:prstGeom>
          <a:noFill/>
          <a:ln w="9525">
            <a:solidFill>
              <a:schemeClr val="accent4"/>
            </a:solidFill>
            <a:prstDash val="solid"/>
          </a:ln>
        </p:spPr>
      </p:sp>
      <p:sp>
        <p:nvSpPr>
          <p:cNvPr id="56" name="Shape 54"/>
          <p:cNvSpPr/>
          <p:nvPr/>
        </p:nvSpPr>
        <p:spPr>
          <a:xfrm>
            <a:off x="9216923" y="5288280"/>
            <a:ext cx="2352980" cy="0"/>
          </a:xfrm>
          <a:prstGeom prst="line">
            <a:avLst/>
          </a:prstGeom>
          <a:noFill/>
          <a:ln w="9525">
            <a:solidFill>
              <a:schemeClr val="accent4"/>
            </a:solidFill>
            <a:prstDash val="solid"/>
          </a:ln>
        </p:spPr>
      </p:sp>
      <p:sp>
        <p:nvSpPr>
          <p:cNvPr id="57" name="Shape 55"/>
          <p:cNvSpPr/>
          <p:nvPr/>
        </p:nvSpPr>
        <p:spPr>
          <a:xfrm>
            <a:off x="9216923" y="5672328"/>
            <a:ext cx="2352980" cy="0"/>
          </a:xfrm>
          <a:prstGeom prst="line">
            <a:avLst/>
          </a:prstGeom>
          <a:noFill/>
          <a:ln w="9525">
            <a:solidFill>
              <a:schemeClr val="accent4"/>
            </a:solidFill>
            <a:prstDash val="solid"/>
          </a:ln>
        </p:spPr>
      </p:sp>
      <p:sp>
        <p:nvSpPr>
          <p:cNvPr id="58" name="Shape 56"/>
          <p:cNvSpPr/>
          <p:nvPr/>
        </p:nvSpPr>
        <p:spPr>
          <a:xfrm>
            <a:off x="9216923" y="6056376"/>
            <a:ext cx="2352980" cy="0"/>
          </a:xfrm>
          <a:prstGeom prst="line">
            <a:avLst/>
          </a:prstGeom>
          <a:noFill/>
          <a:ln w="9525">
            <a:solidFill>
              <a:schemeClr val="accent4"/>
            </a:solidFill>
            <a:prstDash val="solid"/>
          </a:ln>
        </p:spPr>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515600" cy="1463040"/>
          </a:xfrm>
          <a:prstGeom prst="rect">
            <a:avLst/>
          </a:prstGeom>
          <a:noFill/>
          <a:ln/>
        </p:spPr>
        <p:txBody>
          <a:bodyPr wrap="square" lIns="0" tIns="0" rIns="0" bIns="0" rtlCol="0" anchor="b"/>
          <a:lstStyle/>
          <a:p>
            <a:pPr algn="l" indent="0" marL="0">
              <a:buNone/>
            </a:pPr>
            <a:r>
              <a:rPr lang="en-US" sz="4800" b="1" dirty="0">
                <a:solidFill>
                  <a:schemeClr val="bg1"/>
                </a:solidFill>
              </a:rPr>
              <a:t>Make it a living document</a:t>
            </a:r>
            <a:endParaRPr lang="en-US" sz="4800" dirty="0"/>
          </a:p>
        </p:txBody>
      </p:sp>
      <p:pic>
        <p:nvPicPr>
          <p:cNvPr id="3" name="Image 0" descr="FamilyOFX">    </p:cNvPr>
          <p:cNvPicPr>
            <a:picLocks noChangeAspect="1"/>
          </p:cNvPicPr>
          <p:nvPr/>
        </p:nvPicPr>
        <p:blipFill>
          <a:blip r:embed="rId1"/>
          <a:stretch>
            <a:fillRect/>
          </a:stretch>
        </p:blipFill>
        <p:spPr>
          <a:xfrm>
            <a:off x="731520" y="594360"/>
            <a:ext cx="2454139" cy="457200"/>
          </a:xfrm>
          <a:prstGeom prst="rect">
            <a:avLst/>
          </a:prstGeom>
        </p:spPr>
      </p:pic>
      <p:sp>
        <p:nvSpPr>
          <p:cNvPr id="4" name="Text 0"/>
          <p:cNvSpPr/>
          <p:nvPr>
            <p:ph idx="101" type="body" hasCustomPrompt="1"/>
          </p:nvPr>
        </p:nvSpPr>
        <p:spPr>
          <a:xfrm>
            <a:off x="731520" y="3520440"/>
            <a:ext cx="9601200" cy="822960"/>
          </a:xfrm>
          <a:prstGeom prst="rect">
            <a:avLst/>
          </a:prstGeom>
          <a:noFill/>
          <a:ln/>
        </p:spPr>
        <p:txBody>
          <a:bodyPr wrap="square" lIns="0" tIns="0" rIns="0" bIns="0" rtlCol="0" anchor="t"/>
          <a:lstStyle/>
          <a:p>
            <a:pPr algn="l" indent="0" marL="0">
              <a:buNone/>
            </a:pPr>
            <a:r>
              <a:rPr lang="en-US" sz="2000" dirty="0">
                <a:solidFill>
                  <a:schemeClr val="accent5"/>
                </a:solidFill>
              </a:rPr>
              <a:t>Record it, revisit it, and let it guide every decision</a:t>
            </a:r>
            <a:endParaRPr lang="en-US" sz="2000" dirty="0"/>
          </a:p>
        </p:txBody>
      </p:sp>
      <p:sp>
        <p:nvSpPr>
          <p:cNvPr id="5" name="Shape 2"/>
          <p:cNvSpPr/>
          <p:nvPr/>
        </p:nvSpPr>
        <p:spPr>
          <a:xfrm>
            <a:off x="731520" y="4572000"/>
            <a:ext cx="457200" cy="457200"/>
          </a:xfrm>
          <a:prstGeom prst="ellipse">
            <a:avLst/>
          </a:prstGeom>
          <a:solidFill>
            <a:schemeClr val="tx1"/>
          </a:solidFill>
          <a:ln w="15875">
            <a:solidFill>
              <a:schemeClr val="accent1"/>
            </a:solidFill>
            <a:prstDash val="solid"/>
          </a:ln>
        </p:spPr>
      </p:sp>
      <p:sp>
        <p:nvSpPr>
          <p:cNvPr id="6" name="Text 3"/>
          <p:cNvSpPr txBox="1"/>
          <p:nvPr/>
        </p:nvSpPr>
        <p:spPr>
          <a:xfrm>
            <a:off x="731520" y="457200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1</a:t>
            </a:r>
            <a:endParaRPr lang="en-US" sz="1600" dirty="0"/>
          </a:p>
        </p:txBody>
      </p:sp>
      <p:sp>
        <p:nvSpPr>
          <p:cNvPr id="7" name="Text 4"/>
          <p:cNvSpPr txBox="1"/>
          <p:nvPr/>
        </p:nvSpPr>
        <p:spPr>
          <a:xfrm>
            <a:off x="1371600" y="4553712"/>
            <a:ext cx="2743200" cy="320040"/>
          </a:xfrm>
          <a:prstGeom prst="rect">
            <a:avLst/>
          </a:prstGeom>
          <a:noFill/>
          <a:ln/>
        </p:spPr>
        <p:txBody>
          <a:bodyPr wrap="square" lIns="0" tIns="0" rIns="0" bIns="0" rtlCol="0" anchor="t"/>
          <a:lstStyle/>
          <a:p>
            <a:pPr indent="0" marL="0">
              <a:buNone/>
            </a:pPr>
            <a:r>
              <a:rPr lang="en-US" sz="1800" b="1" dirty="0">
                <a:solidFill>
                  <a:schemeClr val="bg1"/>
                </a:solidFill>
              </a:rPr>
              <a:t>Record</a:t>
            </a:r>
            <a:endParaRPr lang="en-US" sz="1800" dirty="0"/>
          </a:p>
        </p:txBody>
      </p:sp>
      <p:sp>
        <p:nvSpPr>
          <p:cNvPr id="8" name="Text 5"/>
          <p:cNvSpPr txBox="1"/>
          <p:nvPr/>
        </p:nvSpPr>
        <p:spPr>
          <a:xfrm>
            <a:off x="1371600" y="4919472"/>
            <a:ext cx="2743200" cy="731520"/>
          </a:xfrm>
          <a:prstGeom prst="rect">
            <a:avLst/>
          </a:prstGeom>
          <a:noFill/>
          <a:ln/>
        </p:spPr>
        <p:txBody>
          <a:bodyPr wrap="square" lIns="0" tIns="0" rIns="0" bIns="0" rtlCol="0" anchor="t"/>
          <a:lstStyle/>
          <a:p>
            <a:pPr indent="0" marL="0">
              <a:buNone/>
            </a:pPr>
            <a:r>
              <a:rPr lang="en-US" sz="1400" dirty="0">
                <a:solidFill>
                  <a:schemeClr val="accent3"/>
                </a:solidFill>
              </a:rPr>
              <a:t>Capture every output in FamilyOFX → Org Settings → Constitution</a:t>
            </a:r>
            <a:endParaRPr lang="en-US" sz="1400" dirty="0"/>
          </a:p>
        </p:txBody>
      </p:sp>
      <p:sp>
        <p:nvSpPr>
          <p:cNvPr id="9" name="Shape 6"/>
          <p:cNvSpPr/>
          <p:nvPr/>
        </p:nvSpPr>
        <p:spPr>
          <a:xfrm>
            <a:off x="4343400" y="4572000"/>
            <a:ext cx="457200" cy="457200"/>
          </a:xfrm>
          <a:prstGeom prst="ellipse">
            <a:avLst/>
          </a:prstGeom>
          <a:solidFill>
            <a:schemeClr val="tx1"/>
          </a:solidFill>
          <a:ln w="15875">
            <a:solidFill>
              <a:schemeClr val="accent1"/>
            </a:solidFill>
            <a:prstDash val="solid"/>
          </a:ln>
        </p:spPr>
      </p:sp>
      <p:sp>
        <p:nvSpPr>
          <p:cNvPr id="10" name="Text 7"/>
          <p:cNvSpPr txBox="1"/>
          <p:nvPr/>
        </p:nvSpPr>
        <p:spPr>
          <a:xfrm>
            <a:off x="4343400" y="457200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2</a:t>
            </a:r>
            <a:endParaRPr lang="en-US" sz="1600" dirty="0"/>
          </a:p>
        </p:txBody>
      </p:sp>
      <p:sp>
        <p:nvSpPr>
          <p:cNvPr id="11" name="Text 8"/>
          <p:cNvSpPr txBox="1"/>
          <p:nvPr/>
        </p:nvSpPr>
        <p:spPr>
          <a:xfrm>
            <a:off x="4983480" y="4553712"/>
            <a:ext cx="2743200" cy="320040"/>
          </a:xfrm>
          <a:prstGeom prst="rect">
            <a:avLst/>
          </a:prstGeom>
          <a:noFill/>
          <a:ln/>
        </p:spPr>
        <p:txBody>
          <a:bodyPr wrap="square" lIns="0" tIns="0" rIns="0" bIns="0" rtlCol="0" anchor="t"/>
          <a:lstStyle/>
          <a:p>
            <a:pPr indent="0" marL="0">
              <a:buNone/>
            </a:pPr>
            <a:r>
              <a:rPr lang="en-US" sz="1800" b="1" dirty="0">
                <a:solidFill>
                  <a:schemeClr val="bg1"/>
                </a:solidFill>
              </a:rPr>
              <a:t>Display</a:t>
            </a:r>
            <a:endParaRPr lang="en-US" sz="1800" dirty="0"/>
          </a:p>
        </p:txBody>
      </p:sp>
      <p:sp>
        <p:nvSpPr>
          <p:cNvPr id="12" name="Text 9"/>
          <p:cNvSpPr txBox="1"/>
          <p:nvPr/>
        </p:nvSpPr>
        <p:spPr>
          <a:xfrm>
            <a:off x="4983480" y="4919472"/>
            <a:ext cx="2743200" cy="731520"/>
          </a:xfrm>
          <a:prstGeom prst="rect">
            <a:avLst/>
          </a:prstGeom>
          <a:noFill/>
          <a:ln/>
        </p:spPr>
        <p:txBody>
          <a:bodyPr wrap="square" lIns="0" tIns="0" rIns="0" bIns="0" rtlCol="0" anchor="t"/>
          <a:lstStyle/>
          <a:p>
            <a:pPr indent="0" marL="0">
              <a:buNone/>
            </a:pPr>
            <a:r>
              <a:rPr lang="en-US" sz="1400" dirty="0">
                <a:solidFill>
                  <a:schemeClr val="accent3"/>
                </a:solidFill>
              </a:rPr>
              <a:t>Keep purpose, mission and vision visible where decisions are made</a:t>
            </a:r>
            <a:endParaRPr lang="en-US" sz="1400" dirty="0"/>
          </a:p>
        </p:txBody>
      </p:sp>
      <p:sp>
        <p:nvSpPr>
          <p:cNvPr id="13" name="Shape 10"/>
          <p:cNvSpPr/>
          <p:nvPr/>
        </p:nvSpPr>
        <p:spPr>
          <a:xfrm>
            <a:off x="7955280" y="4572000"/>
            <a:ext cx="457200" cy="457200"/>
          </a:xfrm>
          <a:prstGeom prst="ellipse">
            <a:avLst/>
          </a:prstGeom>
          <a:solidFill>
            <a:schemeClr val="tx1"/>
          </a:solidFill>
          <a:ln w="15875">
            <a:solidFill>
              <a:schemeClr val="accent1"/>
            </a:solidFill>
            <a:prstDash val="solid"/>
          </a:ln>
        </p:spPr>
      </p:sp>
      <p:sp>
        <p:nvSpPr>
          <p:cNvPr id="14" name="Text 11"/>
          <p:cNvSpPr txBox="1"/>
          <p:nvPr/>
        </p:nvSpPr>
        <p:spPr>
          <a:xfrm>
            <a:off x="7955280" y="4572000"/>
            <a:ext cx="457200" cy="457200"/>
          </a:xfrm>
          <a:prstGeom prst="rect">
            <a:avLst/>
          </a:prstGeom>
          <a:noFill/>
          <a:ln/>
        </p:spPr>
        <p:txBody>
          <a:bodyPr wrap="square" lIns="0" tIns="0" rIns="0" bIns="0" rtlCol="0" anchor="ctr"/>
          <a:lstStyle/>
          <a:p>
            <a:pPr algn="ctr" indent="0" marL="0">
              <a:buNone/>
            </a:pPr>
            <a:r>
              <a:rPr lang="en-US" sz="1600" b="1" dirty="0">
                <a:solidFill>
                  <a:schemeClr val="accent5"/>
                </a:solidFill>
                <a:latin typeface="+mj-lt" pitchFamily="34" charset="0"/>
                <a:ea typeface="+mj-lt" pitchFamily="34" charset="-122"/>
                <a:cs typeface="+mj-lt" pitchFamily="34" charset="-120"/>
              </a:rPr>
              <a:t>3</a:t>
            </a:r>
            <a:endParaRPr lang="en-US" sz="1600" dirty="0"/>
          </a:p>
        </p:txBody>
      </p:sp>
      <p:sp>
        <p:nvSpPr>
          <p:cNvPr id="15" name="Text 12"/>
          <p:cNvSpPr txBox="1"/>
          <p:nvPr/>
        </p:nvSpPr>
        <p:spPr>
          <a:xfrm>
            <a:off x="8595360" y="4553712"/>
            <a:ext cx="2743200" cy="320040"/>
          </a:xfrm>
          <a:prstGeom prst="rect">
            <a:avLst/>
          </a:prstGeom>
          <a:noFill/>
          <a:ln/>
        </p:spPr>
        <p:txBody>
          <a:bodyPr wrap="square" lIns="0" tIns="0" rIns="0" bIns="0" rtlCol="0" anchor="t"/>
          <a:lstStyle/>
          <a:p>
            <a:pPr indent="0" marL="0">
              <a:buNone/>
            </a:pPr>
            <a:r>
              <a:rPr lang="en-US" sz="1800" b="1" dirty="0">
                <a:solidFill>
                  <a:schemeClr val="bg1"/>
                </a:solidFill>
              </a:rPr>
              <a:t>Review</a:t>
            </a:r>
            <a:endParaRPr lang="en-US" sz="1800" dirty="0"/>
          </a:p>
        </p:txBody>
      </p:sp>
      <p:sp>
        <p:nvSpPr>
          <p:cNvPr id="16" name="Text 13"/>
          <p:cNvSpPr txBox="1"/>
          <p:nvPr/>
        </p:nvSpPr>
        <p:spPr>
          <a:xfrm>
            <a:off x="8595360" y="4919472"/>
            <a:ext cx="2743200" cy="731520"/>
          </a:xfrm>
          <a:prstGeom prst="rect">
            <a:avLst/>
          </a:prstGeom>
          <a:noFill/>
          <a:ln/>
        </p:spPr>
        <p:txBody>
          <a:bodyPr wrap="square" lIns="0" tIns="0" rIns="0" bIns="0" rtlCol="0" anchor="t"/>
          <a:lstStyle/>
          <a:p>
            <a:pPr indent="0" marL="0">
              <a:buNone/>
            </a:pPr>
            <a:r>
              <a:rPr lang="en-US" sz="1400" dirty="0">
                <a:solidFill>
                  <a:schemeClr val="accent3"/>
                </a:solidFill>
              </a:rPr>
              <a:t>Track goals quarterly; revisit the full framework annually</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9326880" cy="640080"/>
          </a:xfrm>
          <a:prstGeom prst="rect">
            <a:avLst/>
          </a:prstGeom>
          <a:noFill/>
          <a:ln/>
        </p:spPr>
        <p:txBody>
          <a:bodyPr wrap="square" lIns="0" tIns="0" rIns="0" bIns="0" rtlCol="0" anchor="ctr"/>
          <a:lstStyle/>
          <a:p>
            <a:pPr algn="l" indent="0" marL="0">
              <a:buNone/>
            </a:pPr>
            <a:r>
              <a:rPr lang="en-US" sz="3200" b="1" dirty="0">
                <a:solidFill>
                  <a:schemeClr val="tx1"/>
                </a:solidFill>
              </a:rPr>
              <a:t>Put your constitution to work</a:t>
            </a:r>
            <a:endParaRPr lang="en-US" sz="3200" dirty="0"/>
          </a:p>
        </p:txBody>
      </p:sp>
      <p:sp>
        <p:nvSpPr>
          <p:cNvPr id="3" name="Text 1"/>
          <p:cNvSpPr txBox="1"/>
          <p:nvPr/>
        </p:nvSpPr>
        <p:spPr>
          <a:xfrm>
            <a:off x="457200" y="1325880"/>
            <a:ext cx="4160520" cy="1371600"/>
          </a:xfrm>
          <a:prstGeom prst="rect">
            <a:avLst/>
          </a:prstGeom>
          <a:noFill/>
          <a:ln/>
        </p:spPr>
        <p:txBody>
          <a:bodyPr wrap="square" lIns="0" tIns="0" rIns="0" bIns="0" rtlCol="0" anchor="t"/>
          <a:lstStyle/>
          <a:p>
            <a:pPr indent="0" marL="0">
              <a:buNone/>
            </a:pPr>
            <a:r>
              <a:rPr lang="en-US" sz="1600" dirty="0">
                <a:solidFill>
                  <a:schemeClr val="tx2"/>
                </a:solidFill>
              </a:rPr>
              <a:t>Record each workshop's output in the FamilyOFX Constitution. Your team and the AI assistant then work from the same purpose, values and rules — every day, not once a year.</a:t>
            </a:r>
            <a:endParaRPr lang="en-US" sz="1600" dirty="0"/>
          </a:p>
        </p:txBody>
      </p:sp>
      <p:sp>
        <p:nvSpPr>
          <p:cNvPr id="4" name="Text 2"/>
          <p:cNvSpPr txBox="1"/>
          <p:nvPr/>
        </p:nvSpPr>
        <p:spPr>
          <a:xfrm>
            <a:off x="457200" y="2880360"/>
            <a:ext cx="4160520" cy="228600"/>
          </a:xfrm>
          <a:prstGeom prst="rect">
            <a:avLst/>
          </a:prstGeom>
          <a:noFill/>
          <a:ln/>
        </p:spPr>
        <p:txBody>
          <a:bodyPr wrap="square" lIns="0" tIns="0" rIns="0" bIns="0" rtlCol="0" anchor="t"/>
          <a:lstStyle/>
          <a:p>
            <a:pPr indent="0" marL="0">
              <a:buNone/>
            </a:pPr>
            <a:r>
              <a:rPr lang="en-US" sz="1100" b="1" spc="150" kern="0" dirty="0">
                <a:solidFill>
                  <a:schemeClr val="accent2"/>
                </a:solidFill>
              </a:rPr>
              <a:t>ASK THE OFFICE</a:t>
            </a:r>
            <a:endParaRPr lang="en-US" sz="1100" dirty="0"/>
          </a:p>
        </p:txBody>
      </p:sp>
      <p:sp>
        <p:nvSpPr>
          <p:cNvPr id="5" name="Prompt 1"/>
          <p:cNvSpPr/>
          <p:nvPr/>
        </p:nvSpPr>
        <p:spPr>
          <a:xfrm>
            <a:off x="457200" y="3200400"/>
            <a:ext cx="4160520" cy="438912"/>
          </a:xfrm>
          <a:prstGeom prst="roundRect">
            <a:avLst>
              <a:gd name="adj" fmla="val 50000"/>
            </a:avLst>
          </a:prstGeom>
          <a:solidFill>
            <a:schemeClr val="bg1"/>
          </a:solidFill>
          <a:ln w="12700">
            <a:solidFill>
              <a:schemeClr val="accent1"/>
            </a:solidFill>
            <a:prstDash val="solid"/>
          </a:ln>
        </p:spPr>
      </p:sp>
      <p:sp>
        <p:nvSpPr>
          <p:cNvPr id="6" name="Text 4"/>
          <p:cNvSpPr txBox="1"/>
          <p:nvPr/>
        </p:nvSpPr>
        <p:spPr>
          <a:xfrm>
            <a:off x="658368" y="3200400"/>
            <a:ext cx="3840480" cy="438912"/>
          </a:xfrm>
          <a:prstGeom prst="rect">
            <a:avLst/>
          </a:prstGeom>
          <a:noFill/>
          <a:ln/>
        </p:spPr>
        <p:txBody>
          <a:bodyPr wrap="square" lIns="0" tIns="0" rIns="0" bIns="0" rtlCol="0" anchor="ctr"/>
          <a:lstStyle/>
          <a:p>
            <a:pPr indent="0" marL="0">
              <a:buNone/>
            </a:pPr>
            <a:r>
              <a:rPr lang="en-US" sz="1400" dirty="0">
                <a:solidFill>
                  <a:schemeClr val="tx1"/>
                </a:solidFill>
              </a:rPr>
              <a:t>Does this deal fit our constitution?</a:t>
            </a:r>
            <a:endParaRPr lang="en-US" sz="1400" dirty="0"/>
          </a:p>
        </p:txBody>
      </p:sp>
      <p:sp>
        <p:nvSpPr>
          <p:cNvPr id="7" name="Prompt 2"/>
          <p:cNvSpPr/>
          <p:nvPr/>
        </p:nvSpPr>
        <p:spPr>
          <a:xfrm>
            <a:off x="457200" y="3767328"/>
            <a:ext cx="4160520" cy="438912"/>
          </a:xfrm>
          <a:prstGeom prst="roundRect">
            <a:avLst>
              <a:gd name="adj" fmla="val 50000"/>
            </a:avLst>
          </a:prstGeom>
          <a:solidFill>
            <a:schemeClr val="bg1"/>
          </a:solidFill>
          <a:ln w="12700">
            <a:solidFill>
              <a:schemeClr val="accent1"/>
            </a:solidFill>
            <a:prstDash val="solid"/>
          </a:ln>
        </p:spPr>
      </p:sp>
      <p:sp>
        <p:nvSpPr>
          <p:cNvPr id="8" name="Text 6"/>
          <p:cNvSpPr txBox="1"/>
          <p:nvPr/>
        </p:nvSpPr>
        <p:spPr>
          <a:xfrm>
            <a:off x="658368" y="3767328"/>
            <a:ext cx="3840480" cy="438912"/>
          </a:xfrm>
          <a:prstGeom prst="rect">
            <a:avLst/>
          </a:prstGeom>
          <a:noFill/>
          <a:ln/>
        </p:spPr>
        <p:txBody>
          <a:bodyPr wrap="square" lIns="0" tIns="0" rIns="0" bIns="0" rtlCol="0" anchor="ctr"/>
          <a:lstStyle/>
          <a:p>
            <a:pPr indent="0" marL="0">
              <a:buNone/>
            </a:pPr>
            <a:r>
              <a:rPr lang="en-US" sz="1400" dirty="0">
                <a:solidFill>
                  <a:schemeClr val="tx1"/>
                </a:solidFill>
              </a:rPr>
              <a:t>How diversified is my portfolio?</a:t>
            </a:r>
            <a:endParaRPr lang="en-US" sz="1400" dirty="0"/>
          </a:p>
        </p:txBody>
      </p:sp>
      <p:sp>
        <p:nvSpPr>
          <p:cNvPr id="9" name="Prompt 3"/>
          <p:cNvSpPr/>
          <p:nvPr/>
        </p:nvSpPr>
        <p:spPr>
          <a:xfrm>
            <a:off x="457200" y="4334256"/>
            <a:ext cx="4160520" cy="438912"/>
          </a:xfrm>
          <a:prstGeom prst="roundRect">
            <a:avLst>
              <a:gd name="adj" fmla="val 50000"/>
            </a:avLst>
          </a:prstGeom>
          <a:solidFill>
            <a:schemeClr val="bg1"/>
          </a:solidFill>
          <a:ln w="12700">
            <a:solidFill>
              <a:schemeClr val="accent1"/>
            </a:solidFill>
            <a:prstDash val="solid"/>
          </a:ln>
        </p:spPr>
      </p:sp>
      <p:sp>
        <p:nvSpPr>
          <p:cNvPr id="10" name="Text 8"/>
          <p:cNvSpPr txBox="1"/>
          <p:nvPr/>
        </p:nvSpPr>
        <p:spPr>
          <a:xfrm>
            <a:off x="658368" y="4334256"/>
            <a:ext cx="3840480" cy="438912"/>
          </a:xfrm>
          <a:prstGeom prst="rect">
            <a:avLst/>
          </a:prstGeom>
          <a:noFill/>
          <a:ln/>
        </p:spPr>
        <p:txBody>
          <a:bodyPr wrap="square" lIns="0" tIns="0" rIns="0" bIns="0" rtlCol="0" anchor="ctr"/>
          <a:lstStyle/>
          <a:p>
            <a:pPr indent="0" marL="0">
              <a:buNone/>
            </a:pPr>
            <a:r>
              <a:rPr lang="en-US" sz="1400" dirty="0">
                <a:solidFill>
                  <a:schemeClr val="tx1"/>
                </a:solidFill>
              </a:rPr>
              <a:t>What is our cash across entities?</a:t>
            </a:r>
            <a:endParaRPr lang="en-US" sz="1400" dirty="0"/>
          </a:p>
        </p:txBody>
      </p:sp>
      <p:sp>
        <p:nvSpPr>
          <p:cNvPr id="11" name="Prompt 4"/>
          <p:cNvSpPr/>
          <p:nvPr/>
        </p:nvSpPr>
        <p:spPr>
          <a:xfrm>
            <a:off x="457200" y="4901184"/>
            <a:ext cx="4160520" cy="438912"/>
          </a:xfrm>
          <a:prstGeom prst="roundRect">
            <a:avLst>
              <a:gd name="adj" fmla="val 50000"/>
            </a:avLst>
          </a:prstGeom>
          <a:solidFill>
            <a:schemeClr val="bg1"/>
          </a:solidFill>
          <a:ln w="12700">
            <a:solidFill>
              <a:schemeClr val="accent1"/>
            </a:solidFill>
            <a:prstDash val="solid"/>
          </a:ln>
        </p:spPr>
      </p:sp>
      <p:sp>
        <p:nvSpPr>
          <p:cNvPr id="12" name="Text 10"/>
          <p:cNvSpPr txBox="1"/>
          <p:nvPr/>
        </p:nvSpPr>
        <p:spPr>
          <a:xfrm>
            <a:off x="658368" y="4901184"/>
            <a:ext cx="3840480" cy="438912"/>
          </a:xfrm>
          <a:prstGeom prst="rect">
            <a:avLst/>
          </a:prstGeom>
          <a:noFill/>
          <a:ln/>
        </p:spPr>
        <p:txBody>
          <a:bodyPr wrap="square" lIns="0" tIns="0" rIns="0" bIns="0" rtlCol="0" anchor="ctr"/>
          <a:lstStyle/>
          <a:p>
            <a:pPr indent="0" marL="0">
              <a:buNone/>
            </a:pPr>
            <a:r>
              <a:rPr lang="en-US" sz="1400" dirty="0">
                <a:solidFill>
                  <a:schemeClr val="tx1"/>
                </a:solidFill>
              </a:rPr>
              <a:t>Flag holdings without a recent valuation</a:t>
            </a:r>
            <a:endParaRPr lang="en-US" sz="1400" dirty="0"/>
          </a:p>
        </p:txBody>
      </p:sp>
      <p:sp>
        <p:nvSpPr>
          <p:cNvPr id="13" name="Screenshot frame"/>
          <p:cNvSpPr/>
          <p:nvPr/>
        </p:nvSpPr>
        <p:spPr>
          <a:xfrm>
            <a:off x="4937760" y="1280160"/>
            <a:ext cx="6796735" cy="3429000"/>
          </a:xfrm>
          <a:prstGeom prst="roundRect">
            <a:avLst>
              <a:gd name="adj" fmla="val 2133"/>
            </a:avLst>
          </a:prstGeom>
          <a:solidFill>
            <a:schemeClr val="bg1"/>
          </a:solidFill>
          <a:ln w="9525">
            <a:solidFill>
              <a:schemeClr val="accent4"/>
            </a:solidFill>
            <a:prstDash val="solid"/>
          </a:ln>
        </p:spPr>
      </p:sp>
      <p:pic>
        <p:nvPicPr>
          <p:cNvPr id="14" name="Image 0" descr="FamilyOFX holdings view showing NAV, IRR and real IRR per position">    </p:cNvPr>
          <p:cNvPicPr>
            <a:picLocks noChangeAspect="1"/>
          </p:cNvPicPr>
          <p:nvPr/>
        </p:nvPicPr>
        <p:blipFill>
          <a:blip r:embed="rId1"/>
          <a:stretch>
            <a:fillRect/>
          </a:stretch>
        </p:blipFill>
        <p:spPr>
          <a:xfrm>
            <a:off x="5074920" y="1417320"/>
            <a:ext cx="6519672" cy="3030466"/>
          </a:xfrm>
          <a:prstGeom prst="rect">
            <a:avLst/>
          </a:prstGeom>
        </p:spPr>
      </p:pic>
      <p:sp>
        <p:nvSpPr>
          <p:cNvPr id="15" name="Text 12"/>
          <p:cNvSpPr txBox="1"/>
          <p:nvPr/>
        </p:nvSpPr>
        <p:spPr>
          <a:xfrm>
            <a:off x="5074920" y="4462272"/>
            <a:ext cx="6492240" cy="228600"/>
          </a:xfrm>
          <a:prstGeom prst="rect">
            <a:avLst/>
          </a:prstGeom>
          <a:noFill/>
          <a:ln/>
        </p:spPr>
        <p:txBody>
          <a:bodyPr wrap="square" lIns="0" tIns="0" rIns="0" bIns="0" rtlCol="0" anchor="t"/>
          <a:lstStyle/>
          <a:p>
            <a:pPr indent="0" marL="0">
              <a:buNone/>
            </a:pPr>
            <a:r>
              <a:rPr lang="en-US" sz="1100" i="1" dirty="0">
                <a:solidFill>
                  <a:schemeClr val="accent6"/>
                </a:solidFill>
              </a:rPr>
              <a:t>Holdings: NAV, IRR and real IRR across every position</a:t>
            </a:r>
            <a:endParaRPr lang="en-US" sz="1100" dirty="0"/>
          </a:p>
        </p:txBody>
      </p:sp>
      <p:sp>
        <p:nvSpPr>
          <p:cNvPr id="16" name="Stat 70+"/>
          <p:cNvSpPr/>
          <p:nvPr/>
        </p:nvSpPr>
        <p:spPr>
          <a:xfrm>
            <a:off x="4937760" y="4937760"/>
            <a:ext cx="2143658" cy="1325880"/>
          </a:xfrm>
          <a:prstGeom prst="roundRect">
            <a:avLst>
              <a:gd name="adj" fmla="val 5517"/>
            </a:avLst>
          </a:prstGeom>
          <a:solidFill>
            <a:schemeClr val="bg1"/>
          </a:solidFill>
          <a:ln w="9525">
            <a:solidFill>
              <a:schemeClr val="accent4"/>
            </a:solidFill>
            <a:prstDash val="solid"/>
          </a:ln>
        </p:spPr>
      </p:sp>
      <p:sp>
        <p:nvSpPr>
          <p:cNvPr id="17" name="Icon LuSparkles"/>
          <p:cNvSpPr/>
          <p:nvPr/>
        </p:nvSpPr>
        <p:spPr>
          <a:xfrm>
            <a:off x="5120640" y="5138928"/>
            <a:ext cx="420624" cy="420624"/>
          </a:xfrm>
          <a:prstGeom prst="ellipse">
            <a:avLst/>
          </a:prstGeom>
          <a:solidFill>
            <a:schemeClr val="accent1"/>
          </a:solidFill>
          <a:ln w="12700">
            <a:solidFill>
              <a:schemeClr val="accent1"/>
            </a:solidFill>
            <a:prstDash val="solid"/>
          </a:ln>
        </p:spPr>
      </p:sp>
      <p:pic>
        <p:nvPicPr>
          <p:cNvPr id="18" name="Image 1" descr="/tmp/claude-0/-home-claude/9dc10349-e8a1-564a-b87e-3664a5bca323/scratchpad/brand/icon_LuSparkles.png">    </p:cNvPr>
          <p:cNvPicPr>
            <a:picLocks noChangeAspect="1"/>
          </p:cNvPicPr>
          <p:nvPr/>
        </p:nvPicPr>
        <p:blipFill>
          <a:blip r:embed="rId2"/>
          <a:stretch>
            <a:fillRect/>
          </a:stretch>
        </p:blipFill>
        <p:spPr>
          <a:xfrm>
            <a:off x="5230002" y="5248290"/>
            <a:ext cx="201900" cy="201900"/>
          </a:xfrm>
          <a:prstGeom prst="rect">
            <a:avLst/>
          </a:prstGeom>
        </p:spPr>
      </p:pic>
      <p:sp>
        <p:nvSpPr>
          <p:cNvPr id="19" name="Text 15"/>
          <p:cNvSpPr txBox="1"/>
          <p:nvPr/>
        </p:nvSpPr>
        <p:spPr>
          <a:xfrm>
            <a:off x="5120640" y="5632704"/>
            <a:ext cx="1777898" cy="329184"/>
          </a:xfrm>
          <a:prstGeom prst="rect">
            <a:avLst/>
          </a:prstGeom>
          <a:noFill/>
          <a:ln/>
        </p:spPr>
        <p:txBody>
          <a:bodyPr wrap="square" lIns="0" tIns="0" rIns="0" bIns="0" rtlCol="0" anchor="t"/>
          <a:lstStyle/>
          <a:p>
            <a:pPr indent="0" marL="0">
              <a:buNone/>
            </a:pPr>
            <a:r>
              <a:rPr lang="en-US" sz="1800" b="1" dirty="0">
                <a:solidFill>
                  <a:schemeClr val="tx1"/>
                </a:solidFill>
                <a:latin typeface="+mj-lt" pitchFamily="34" charset="0"/>
                <a:ea typeface="+mj-lt" pitchFamily="34" charset="-122"/>
                <a:cs typeface="+mj-lt" pitchFamily="34" charset="-120"/>
              </a:rPr>
              <a:t>70+</a:t>
            </a:r>
            <a:endParaRPr lang="en-US" sz="1800" dirty="0"/>
          </a:p>
        </p:txBody>
      </p:sp>
      <p:sp>
        <p:nvSpPr>
          <p:cNvPr id="20" name="Text 16"/>
          <p:cNvSpPr txBox="1"/>
          <p:nvPr/>
        </p:nvSpPr>
        <p:spPr>
          <a:xfrm>
            <a:off x="5120640" y="5925312"/>
            <a:ext cx="1869338" cy="274320"/>
          </a:xfrm>
          <a:prstGeom prst="rect">
            <a:avLst/>
          </a:prstGeom>
          <a:noFill/>
          <a:ln/>
        </p:spPr>
        <p:txBody>
          <a:bodyPr wrap="square" lIns="0" tIns="0" rIns="0" bIns="0" rtlCol="0" anchor="t"/>
          <a:lstStyle/>
          <a:p>
            <a:pPr indent="0" marL="0">
              <a:buNone/>
            </a:pPr>
            <a:r>
              <a:rPr lang="en-US" sz="1200" dirty="0">
                <a:solidFill>
                  <a:schemeClr val="accent6"/>
                </a:solidFill>
              </a:rPr>
              <a:t>secure AI tools</a:t>
            </a:r>
            <a:endParaRPr lang="en-US" sz="1200" dirty="0"/>
          </a:p>
        </p:txBody>
      </p:sp>
      <p:sp>
        <p:nvSpPr>
          <p:cNvPr id="21" name="Stat EU-built"/>
          <p:cNvSpPr/>
          <p:nvPr/>
        </p:nvSpPr>
        <p:spPr>
          <a:xfrm>
            <a:off x="7264298" y="4937760"/>
            <a:ext cx="2143658" cy="1325880"/>
          </a:xfrm>
          <a:prstGeom prst="roundRect">
            <a:avLst>
              <a:gd name="adj" fmla="val 5517"/>
            </a:avLst>
          </a:prstGeom>
          <a:solidFill>
            <a:schemeClr val="bg1"/>
          </a:solidFill>
          <a:ln w="9525">
            <a:solidFill>
              <a:schemeClr val="accent4"/>
            </a:solidFill>
            <a:prstDash val="solid"/>
          </a:ln>
        </p:spPr>
      </p:sp>
      <p:sp>
        <p:nvSpPr>
          <p:cNvPr id="22" name="Icon LuGlobe"/>
          <p:cNvSpPr/>
          <p:nvPr/>
        </p:nvSpPr>
        <p:spPr>
          <a:xfrm>
            <a:off x="7447178" y="5138928"/>
            <a:ext cx="420624" cy="420624"/>
          </a:xfrm>
          <a:prstGeom prst="ellipse">
            <a:avLst/>
          </a:prstGeom>
          <a:solidFill>
            <a:schemeClr val="accent1"/>
          </a:solidFill>
          <a:ln w="12700">
            <a:solidFill>
              <a:schemeClr val="accent1"/>
            </a:solidFill>
            <a:prstDash val="solid"/>
          </a:ln>
        </p:spPr>
      </p:sp>
      <p:pic>
        <p:nvPicPr>
          <p:cNvPr id="23" name="Image 2" descr="/tmp/claude-0/-home-claude/9dc10349-e8a1-564a-b87e-3664a5bca323/scratchpad/brand/icon_LuGlobe.png">    </p:cNvPr>
          <p:cNvPicPr>
            <a:picLocks noChangeAspect="1"/>
          </p:cNvPicPr>
          <p:nvPr/>
        </p:nvPicPr>
        <p:blipFill>
          <a:blip r:embed="rId3"/>
          <a:stretch>
            <a:fillRect/>
          </a:stretch>
        </p:blipFill>
        <p:spPr>
          <a:xfrm>
            <a:off x="7556541" y="5248290"/>
            <a:ext cx="201900" cy="201900"/>
          </a:xfrm>
          <a:prstGeom prst="rect">
            <a:avLst/>
          </a:prstGeom>
        </p:spPr>
      </p:pic>
      <p:sp>
        <p:nvSpPr>
          <p:cNvPr id="24" name="Text 19"/>
          <p:cNvSpPr txBox="1"/>
          <p:nvPr/>
        </p:nvSpPr>
        <p:spPr>
          <a:xfrm>
            <a:off x="7447178" y="5632704"/>
            <a:ext cx="1777898" cy="329184"/>
          </a:xfrm>
          <a:prstGeom prst="rect">
            <a:avLst/>
          </a:prstGeom>
          <a:noFill/>
          <a:ln/>
        </p:spPr>
        <p:txBody>
          <a:bodyPr wrap="square" lIns="0" tIns="0" rIns="0" bIns="0" rtlCol="0" anchor="t"/>
          <a:lstStyle/>
          <a:p>
            <a:pPr indent="0" marL="0">
              <a:buNone/>
            </a:pPr>
            <a:r>
              <a:rPr lang="en-US" sz="1800" b="1" dirty="0">
                <a:solidFill>
                  <a:schemeClr val="tx1"/>
                </a:solidFill>
                <a:latin typeface="+mj-lt" pitchFamily="34" charset="0"/>
                <a:ea typeface="+mj-lt" pitchFamily="34" charset="-122"/>
                <a:cs typeface="+mj-lt" pitchFamily="34" charset="-120"/>
              </a:rPr>
              <a:t>EU-built</a:t>
            </a:r>
            <a:endParaRPr lang="en-US" sz="1800" dirty="0"/>
          </a:p>
        </p:txBody>
      </p:sp>
      <p:sp>
        <p:nvSpPr>
          <p:cNvPr id="25" name="Text 20"/>
          <p:cNvSpPr txBox="1"/>
          <p:nvPr/>
        </p:nvSpPr>
        <p:spPr>
          <a:xfrm>
            <a:off x="7447178" y="5925312"/>
            <a:ext cx="1869338" cy="274320"/>
          </a:xfrm>
          <a:prstGeom prst="rect">
            <a:avLst/>
          </a:prstGeom>
          <a:noFill/>
          <a:ln/>
        </p:spPr>
        <p:txBody>
          <a:bodyPr wrap="square" lIns="0" tIns="0" rIns="0" bIns="0" rtlCol="0" anchor="t"/>
          <a:lstStyle/>
          <a:p>
            <a:pPr indent="0" marL="0">
              <a:buNone/>
            </a:pPr>
            <a:r>
              <a:rPr lang="en-US" sz="1200" dirty="0">
                <a:solidFill>
                  <a:schemeClr val="accent6"/>
                </a:solidFill>
              </a:rPr>
              <a:t>sovereign data options</a:t>
            </a:r>
            <a:endParaRPr lang="en-US" sz="1200" dirty="0"/>
          </a:p>
        </p:txBody>
      </p:sp>
      <p:sp>
        <p:nvSpPr>
          <p:cNvPr id="26" name="Stat Encrypted"/>
          <p:cNvSpPr/>
          <p:nvPr/>
        </p:nvSpPr>
        <p:spPr>
          <a:xfrm>
            <a:off x="9590837" y="4937760"/>
            <a:ext cx="2143658" cy="1325880"/>
          </a:xfrm>
          <a:prstGeom prst="roundRect">
            <a:avLst>
              <a:gd name="adj" fmla="val 5517"/>
            </a:avLst>
          </a:prstGeom>
          <a:solidFill>
            <a:schemeClr val="bg1"/>
          </a:solidFill>
          <a:ln w="9525">
            <a:solidFill>
              <a:schemeClr val="accent4"/>
            </a:solidFill>
            <a:prstDash val="solid"/>
          </a:ln>
        </p:spPr>
      </p:sp>
      <p:sp>
        <p:nvSpPr>
          <p:cNvPr id="27" name="Icon LuLock"/>
          <p:cNvSpPr/>
          <p:nvPr/>
        </p:nvSpPr>
        <p:spPr>
          <a:xfrm>
            <a:off x="9773717" y="5138928"/>
            <a:ext cx="420624" cy="420624"/>
          </a:xfrm>
          <a:prstGeom prst="ellipse">
            <a:avLst/>
          </a:prstGeom>
          <a:solidFill>
            <a:schemeClr val="accent1"/>
          </a:solidFill>
          <a:ln w="12700">
            <a:solidFill>
              <a:schemeClr val="accent1"/>
            </a:solidFill>
            <a:prstDash val="solid"/>
          </a:ln>
        </p:spPr>
      </p:sp>
      <p:pic>
        <p:nvPicPr>
          <p:cNvPr id="28" name="Image 3" descr="/tmp/claude-0/-home-claude/9dc10349-e8a1-564a-b87e-3664a5bca323/scratchpad/brand/icon_LuLock.png">    </p:cNvPr>
          <p:cNvPicPr>
            <a:picLocks noChangeAspect="1"/>
          </p:cNvPicPr>
          <p:nvPr/>
        </p:nvPicPr>
        <p:blipFill>
          <a:blip r:embed="rId4"/>
          <a:stretch>
            <a:fillRect/>
          </a:stretch>
        </p:blipFill>
        <p:spPr>
          <a:xfrm>
            <a:off x="9883079" y="5248290"/>
            <a:ext cx="201900" cy="201900"/>
          </a:xfrm>
          <a:prstGeom prst="rect">
            <a:avLst/>
          </a:prstGeom>
        </p:spPr>
      </p:pic>
      <p:sp>
        <p:nvSpPr>
          <p:cNvPr id="29" name="Text 23"/>
          <p:cNvSpPr txBox="1"/>
          <p:nvPr/>
        </p:nvSpPr>
        <p:spPr>
          <a:xfrm>
            <a:off x="9773717" y="5632704"/>
            <a:ext cx="1777898" cy="329184"/>
          </a:xfrm>
          <a:prstGeom prst="rect">
            <a:avLst/>
          </a:prstGeom>
          <a:noFill/>
          <a:ln/>
        </p:spPr>
        <p:txBody>
          <a:bodyPr wrap="square" lIns="0" tIns="0" rIns="0" bIns="0" rtlCol="0" anchor="t"/>
          <a:lstStyle/>
          <a:p>
            <a:pPr indent="0" marL="0">
              <a:buNone/>
            </a:pPr>
            <a:r>
              <a:rPr lang="en-US" sz="1800" b="1" dirty="0">
                <a:solidFill>
                  <a:schemeClr val="tx1"/>
                </a:solidFill>
                <a:latin typeface="+mj-lt" pitchFamily="34" charset="0"/>
                <a:ea typeface="+mj-lt" pitchFamily="34" charset="-122"/>
                <a:cs typeface="+mj-lt" pitchFamily="34" charset="-120"/>
              </a:rPr>
              <a:t>Encrypted</a:t>
            </a:r>
            <a:endParaRPr lang="en-US" sz="1800" dirty="0"/>
          </a:p>
        </p:txBody>
      </p:sp>
      <p:sp>
        <p:nvSpPr>
          <p:cNvPr id="30" name="Text 24"/>
          <p:cNvSpPr txBox="1"/>
          <p:nvPr/>
        </p:nvSpPr>
        <p:spPr>
          <a:xfrm>
            <a:off x="9773717" y="5925312"/>
            <a:ext cx="1869338" cy="274320"/>
          </a:xfrm>
          <a:prstGeom prst="rect">
            <a:avLst/>
          </a:prstGeom>
          <a:noFill/>
          <a:ln/>
        </p:spPr>
        <p:txBody>
          <a:bodyPr wrap="square" lIns="0" tIns="0" rIns="0" bIns="0" rtlCol="0" anchor="t"/>
          <a:lstStyle/>
          <a:p>
            <a:pPr indent="0" marL="0">
              <a:buNone/>
            </a:pPr>
            <a:r>
              <a:rPr lang="en-US" sz="1200" dirty="0">
                <a:solidFill>
                  <a:schemeClr val="accent6"/>
                </a:solidFill>
              </a:rPr>
              <a:t>in transit and at rest</a:t>
            </a:r>
            <a:endParaRPr lang="en-US" sz="12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9326880" cy="640080"/>
          </a:xfrm>
          <a:prstGeom prst="rect">
            <a:avLst/>
          </a:prstGeom>
          <a:noFill/>
          <a:ln/>
        </p:spPr>
        <p:txBody>
          <a:bodyPr wrap="square" lIns="0" tIns="0" rIns="0" bIns="0" rtlCol="0" anchor="ctr"/>
          <a:lstStyle/>
          <a:p>
            <a:pPr algn="l" indent="0" marL="0">
              <a:buNone/>
            </a:pPr>
            <a:r>
              <a:rPr lang="en-US" sz="3200" b="1" dirty="0">
                <a:solidFill>
                  <a:schemeClr val="tx1"/>
                </a:solidFill>
              </a:rPr>
              <a:t>A complete family office in a box</a:t>
            </a:r>
            <a:endParaRPr lang="en-US" sz="3200" dirty="0"/>
          </a:p>
        </p:txBody>
      </p:sp>
      <p:sp>
        <p:nvSpPr>
          <p:cNvPr id="3" name="Diagram frame"/>
          <p:cNvSpPr/>
          <p:nvPr/>
        </p:nvSpPr>
        <p:spPr>
          <a:xfrm>
            <a:off x="457200" y="1280160"/>
            <a:ext cx="6035040" cy="3902275"/>
          </a:xfrm>
          <a:prstGeom prst="roundRect">
            <a:avLst>
              <a:gd name="adj" fmla="val 1875"/>
            </a:avLst>
          </a:prstGeom>
          <a:solidFill>
            <a:schemeClr val="bg1"/>
          </a:solidFill>
          <a:ln w="9525">
            <a:solidFill>
              <a:schemeClr val="accent4"/>
            </a:solidFill>
            <a:prstDash val="solid"/>
          </a:ln>
        </p:spPr>
      </p:sp>
      <p:pic>
        <p:nvPicPr>
          <p:cNvPr id="4" name="Image 0" descr="OFX AI turns documents and emails into monitoring, organised documents, contacts, reporting, residency, news, philanthropy and cost tracking">    </p:cNvPr>
          <p:cNvPicPr>
            <a:picLocks noChangeAspect="1"/>
          </p:cNvPicPr>
          <p:nvPr/>
        </p:nvPicPr>
        <p:blipFill>
          <a:blip r:embed="rId1"/>
          <a:stretch>
            <a:fillRect/>
          </a:stretch>
        </p:blipFill>
        <p:spPr>
          <a:xfrm>
            <a:off x="594360" y="1508760"/>
            <a:ext cx="5760720" cy="3445075"/>
          </a:xfrm>
          <a:prstGeom prst="rect">
            <a:avLst/>
          </a:prstGeom>
        </p:spPr>
      </p:pic>
      <p:sp>
        <p:nvSpPr>
          <p:cNvPr id="5" name="Text 2"/>
          <p:cNvSpPr txBox="1"/>
          <p:nvPr/>
        </p:nvSpPr>
        <p:spPr>
          <a:xfrm>
            <a:off x="457200" y="5365315"/>
            <a:ext cx="6035040" cy="548640"/>
          </a:xfrm>
          <a:prstGeom prst="rect">
            <a:avLst/>
          </a:prstGeom>
          <a:noFill/>
          <a:ln/>
        </p:spPr>
        <p:txBody>
          <a:bodyPr wrap="square" lIns="0" tIns="0" rIns="0" bIns="0" rtlCol="0" anchor="t"/>
          <a:lstStyle/>
          <a:p>
            <a:pPr indent="0" marL="0">
              <a:buNone/>
            </a:pPr>
            <a:r>
              <a:rPr lang="en-US" sz="1200" i="1" dirty="0">
                <a:solidFill>
                  <a:schemeClr val="accent6"/>
                </a:solidFill>
              </a:rPr>
              <a:t>Statements, decks, fund reports and contracts go in; organised positions, documents and reports come out — reviewed before anything posts.</a:t>
            </a:r>
            <a:endParaRPr lang="en-US" sz="1200" dirty="0"/>
          </a:p>
        </p:txBody>
      </p:sp>
      <p:sp>
        <p:nvSpPr>
          <p:cNvPr id="6" name="Feature 1"/>
          <p:cNvSpPr/>
          <p:nvPr/>
        </p:nvSpPr>
        <p:spPr>
          <a:xfrm>
            <a:off x="6766560" y="1280160"/>
            <a:ext cx="4967935" cy="1143000"/>
          </a:xfrm>
          <a:prstGeom prst="roundRect">
            <a:avLst>
              <a:gd name="adj" fmla="val 6400"/>
            </a:avLst>
          </a:prstGeom>
          <a:solidFill>
            <a:schemeClr val="bg1"/>
          </a:solidFill>
          <a:ln w="9525">
            <a:solidFill>
              <a:schemeClr val="accent4"/>
            </a:solidFill>
            <a:prstDash val="solid"/>
          </a:ln>
        </p:spPr>
      </p:sp>
      <p:sp>
        <p:nvSpPr>
          <p:cNvPr id="7" name="Icon LuChartPie"/>
          <p:cNvSpPr/>
          <p:nvPr/>
        </p:nvSpPr>
        <p:spPr>
          <a:xfrm>
            <a:off x="6967728" y="1499616"/>
            <a:ext cx="457200" cy="457200"/>
          </a:xfrm>
          <a:prstGeom prst="ellipse">
            <a:avLst/>
          </a:prstGeom>
          <a:solidFill>
            <a:schemeClr val="accent1"/>
          </a:solidFill>
          <a:ln w="12700">
            <a:solidFill>
              <a:schemeClr val="accent1"/>
            </a:solidFill>
            <a:prstDash val="solid"/>
          </a:ln>
        </p:spPr>
      </p:sp>
      <p:pic>
        <p:nvPicPr>
          <p:cNvPr id="8" name="Image 1" descr="/tmp/claude-0/-home-claude/9dc10349-e8a1-564a-b87e-3664a5bca323/scratchpad/brand/icon_LuChartPie.png">    </p:cNvPr>
          <p:cNvPicPr>
            <a:picLocks noChangeAspect="1"/>
          </p:cNvPicPr>
          <p:nvPr/>
        </p:nvPicPr>
        <p:blipFill>
          <a:blip r:embed="rId2"/>
          <a:stretch>
            <a:fillRect/>
          </a:stretch>
        </p:blipFill>
        <p:spPr>
          <a:xfrm>
            <a:off x="7086600" y="1618488"/>
            <a:ext cx="219456" cy="219456"/>
          </a:xfrm>
          <a:prstGeom prst="rect">
            <a:avLst/>
          </a:prstGeom>
        </p:spPr>
      </p:pic>
      <p:sp>
        <p:nvSpPr>
          <p:cNvPr id="9" name="Text 5"/>
          <p:cNvSpPr txBox="1"/>
          <p:nvPr/>
        </p:nvSpPr>
        <p:spPr>
          <a:xfrm>
            <a:off x="7607808" y="1444752"/>
            <a:ext cx="3962095" cy="292608"/>
          </a:xfrm>
          <a:prstGeom prst="rect">
            <a:avLst/>
          </a:prstGeom>
          <a:noFill/>
          <a:ln/>
        </p:spPr>
        <p:txBody>
          <a:bodyPr wrap="square" lIns="0" tIns="0" rIns="0" bIns="0" rtlCol="0" anchor="t"/>
          <a:lstStyle/>
          <a:p>
            <a:pPr indent="0" marL="0">
              <a:buNone/>
            </a:pPr>
            <a:r>
              <a:rPr lang="en-US" sz="1500" b="1" dirty="0">
                <a:solidFill>
                  <a:schemeClr val="tx1"/>
                </a:solidFill>
              </a:rPr>
              <a:t>Investment, estate and cost tracking</a:t>
            </a:r>
            <a:endParaRPr lang="en-US" sz="1500" dirty="0"/>
          </a:p>
        </p:txBody>
      </p:sp>
      <p:sp>
        <p:nvSpPr>
          <p:cNvPr id="10" name="Text 6"/>
          <p:cNvSpPr txBox="1"/>
          <p:nvPr/>
        </p:nvSpPr>
        <p:spPr>
          <a:xfrm>
            <a:off x="7607808" y="1755648"/>
            <a:ext cx="3962095" cy="594360"/>
          </a:xfrm>
          <a:prstGeom prst="rect">
            <a:avLst/>
          </a:prstGeom>
          <a:noFill/>
          <a:ln/>
        </p:spPr>
        <p:txBody>
          <a:bodyPr wrap="square" lIns="0" tIns="0" rIns="0" bIns="0" rtlCol="0" anchor="t"/>
          <a:lstStyle/>
          <a:p>
            <a:pPr indent="0" marL="0">
              <a:buNone/>
            </a:pPr>
            <a:r>
              <a:rPr lang="en-US" sz="1300" dirty="0">
                <a:solidFill>
                  <a:schemeClr val="tx2"/>
                </a:solidFill>
              </a:rPr>
              <a:t>Allocation, liquidity and costs together; private assets kept current from your statements.</a:t>
            </a:r>
            <a:endParaRPr lang="en-US" sz="1300" dirty="0"/>
          </a:p>
        </p:txBody>
      </p:sp>
      <p:sp>
        <p:nvSpPr>
          <p:cNvPr id="11" name="Feature 2"/>
          <p:cNvSpPr/>
          <p:nvPr/>
        </p:nvSpPr>
        <p:spPr>
          <a:xfrm>
            <a:off x="6766560" y="2560320"/>
            <a:ext cx="4967935" cy="1143000"/>
          </a:xfrm>
          <a:prstGeom prst="roundRect">
            <a:avLst>
              <a:gd name="adj" fmla="val 6400"/>
            </a:avLst>
          </a:prstGeom>
          <a:solidFill>
            <a:schemeClr val="bg1"/>
          </a:solidFill>
          <a:ln w="9525">
            <a:solidFill>
              <a:schemeClr val="accent4"/>
            </a:solidFill>
            <a:prstDash val="solid"/>
          </a:ln>
        </p:spPr>
      </p:sp>
      <p:sp>
        <p:nvSpPr>
          <p:cNvPr id="12" name="Icon LuFileText"/>
          <p:cNvSpPr/>
          <p:nvPr/>
        </p:nvSpPr>
        <p:spPr>
          <a:xfrm>
            <a:off x="6967728" y="2779776"/>
            <a:ext cx="457200" cy="457200"/>
          </a:xfrm>
          <a:prstGeom prst="ellipse">
            <a:avLst/>
          </a:prstGeom>
          <a:solidFill>
            <a:schemeClr val="accent1"/>
          </a:solidFill>
          <a:ln w="12700">
            <a:solidFill>
              <a:schemeClr val="accent1"/>
            </a:solidFill>
            <a:prstDash val="solid"/>
          </a:ln>
        </p:spPr>
      </p:sp>
      <p:pic>
        <p:nvPicPr>
          <p:cNvPr id="13" name="Image 2" descr="/tmp/claude-0/-home-claude/9dc10349-e8a1-564a-b87e-3664a5bca323/scratchpad/brand/icon_LuFileText.png">    </p:cNvPr>
          <p:cNvPicPr>
            <a:picLocks noChangeAspect="1"/>
          </p:cNvPicPr>
          <p:nvPr/>
        </p:nvPicPr>
        <p:blipFill>
          <a:blip r:embed="rId3"/>
          <a:stretch>
            <a:fillRect/>
          </a:stretch>
        </p:blipFill>
        <p:spPr>
          <a:xfrm>
            <a:off x="7086600" y="2898648"/>
            <a:ext cx="219456" cy="219456"/>
          </a:xfrm>
          <a:prstGeom prst="rect">
            <a:avLst/>
          </a:prstGeom>
        </p:spPr>
      </p:pic>
      <p:sp>
        <p:nvSpPr>
          <p:cNvPr id="14" name="Text 9"/>
          <p:cNvSpPr txBox="1"/>
          <p:nvPr/>
        </p:nvSpPr>
        <p:spPr>
          <a:xfrm>
            <a:off x="7607808" y="2724912"/>
            <a:ext cx="3962095" cy="292608"/>
          </a:xfrm>
          <a:prstGeom prst="rect">
            <a:avLst/>
          </a:prstGeom>
          <a:noFill/>
          <a:ln/>
        </p:spPr>
        <p:txBody>
          <a:bodyPr wrap="square" lIns="0" tIns="0" rIns="0" bIns="0" rtlCol="0" anchor="t"/>
          <a:lstStyle/>
          <a:p>
            <a:pPr indent="0" marL="0">
              <a:buNone/>
            </a:pPr>
            <a:r>
              <a:rPr lang="en-US" sz="1500" b="1" dirty="0">
                <a:solidFill>
                  <a:schemeClr val="tx1"/>
                </a:solidFill>
              </a:rPr>
              <a:t>Documents tied to positions</a:t>
            </a:r>
            <a:endParaRPr lang="en-US" sz="1500" dirty="0"/>
          </a:p>
        </p:txBody>
      </p:sp>
      <p:sp>
        <p:nvSpPr>
          <p:cNvPr id="15" name="Text 10"/>
          <p:cNvSpPr txBox="1"/>
          <p:nvPr/>
        </p:nvSpPr>
        <p:spPr>
          <a:xfrm>
            <a:off x="7607808" y="3035808"/>
            <a:ext cx="3962095" cy="594360"/>
          </a:xfrm>
          <a:prstGeom prst="rect">
            <a:avLst/>
          </a:prstGeom>
          <a:noFill/>
          <a:ln/>
        </p:spPr>
        <p:txBody>
          <a:bodyPr wrap="square" lIns="0" tIns="0" rIns="0" bIns="0" rtlCol="0" anchor="t"/>
          <a:lstStyle/>
          <a:p>
            <a:pPr indent="0" marL="0">
              <a:buNone/>
            </a:pPr>
            <a:r>
              <a:rPr lang="en-US" sz="1300" dirty="0">
                <a:solidFill>
                  <a:schemeClr val="tx2"/>
                </a:solidFill>
              </a:rPr>
              <a:t>Statements, agreements and reports attached to the investment or transaction they belong to.</a:t>
            </a:r>
            <a:endParaRPr lang="en-US" sz="1300" dirty="0"/>
          </a:p>
        </p:txBody>
      </p:sp>
      <p:sp>
        <p:nvSpPr>
          <p:cNvPr id="16" name="Feature 3"/>
          <p:cNvSpPr/>
          <p:nvPr/>
        </p:nvSpPr>
        <p:spPr>
          <a:xfrm>
            <a:off x="6766560" y="3840480"/>
            <a:ext cx="4967935" cy="1143000"/>
          </a:xfrm>
          <a:prstGeom prst="roundRect">
            <a:avLst>
              <a:gd name="adj" fmla="val 6400"/>
            </a:avLst>
          </a:prstGeom>
          <a:solidFill>
            <a:schemeClr val="bg1"/>
          </a:solidFill>
          <a:ln w="9525">
            <a:solidFill>
              <a:schemeClr val="accent4"/>
            </a:solidFill>
            <a:prstDash val="solid"/>
          </a:ln>
        </p:spPr>
      </p:sp>
      <p:sp>
        <p:nvSpPr>
          <p:cNvPr id="17" name="Icon LuUsers"/>
          <p:cNvSpPr/>
          <p:nvPr/>
        </p:nvSpPr>
        <p:spPr>
          <a:xfrm>
            <a:off x="6967728" y="4059936"/>
            <a:ext cx="457200" cy="457200"/>
          </a:xfrm>
          <a:prstGeom prst="ellipse">
            <a:avLst/>
          </a:prstGeom>
          <a:solidFill>
            <a:schemeClr val="accent1"/>
          </a:solidFill>
          <a:ln w="12700">
            <a:solidFill>
              <a:schemeClr val="accent1"/>
            </a:solidFill>
            <a:prstDash val="solid"/>
          </a:ln>
        </p:spPr>
      </p:sp>
      <p:pic>
        <p:nvPicPr>
          <p:cNvPr id="18" name="Image 3" descr="/tmp/claude-0/-home-claude/9dc10349-e8a1-564a-b87e-3664a5bca323/scratchpad/brand/icon_LuUsers.png">    </p:cNvPr>
          <p:cNvPicPr>
            <a:picLocks noChangeAspect="1"/>
          </p:cNvPicPr>
          <p:nvPr/>
        </p:nvPicPr>
        <p:blipFill>
          <a:blip r:embed="rId4"/>
          <a:stretch>
            <a:fillRect/>
          </a:stretch>
        </p:blipFill>
        <p:spPr>
          <a:xfrm>
            <a:off x="7086600" y="4178808"/>
            <a:ext cx="219456" cy="219456"/>
          </a:xfrm>
          <a:prstGeom prst="rect">
            <a:avLst/>
          </a:prstGeom>
        </p:spPr>
      </p:pic>
      <p:sp>
        <p:nvSpPr>
          <p:cNvPr id="19" name="Text 13"/>
          <p:cNvSpPr txBox="1"/>
          <p:nvPr/>
        </p:nvSpPr>
        <p:spPr>
          <a:xfrm>
            <a:off x="7607808" y="4005072"/>
            <a:ext cx="3962095" cy="292608"/>
          </a:xfrm>
          <a:prstGeom prst="rect">
            <a:avLst/>
          </a:prstGeom>
          <a:noFill/>
          <a:ln/>
        </p:spPr>
        <p:txBody>
          <a:bodyPr wrap="square" lIns="0" tIns="0" rIns="0" bIns="0" rtlCol="0" anchor="t"/>
          <a:lstStyle/>
          <a:p>
            <a:pPr indent="0" marL="0">
              <a:buNone/>
            </a:pPr>
            <a:r>
              <a:rPr lang="en-US" sz="1500" b="1" dirty="0">
                <a:solidFill>
                  <a:schemeClr val="tx1"/>
                </a:solidFill>
              </a:rPr>
              <a:t>A full CRM for the office</a:t>
            </a:r>
            <a:endParaRPr lang="en-US" sz="1500" dirty="0"/>
          </a:p>
        </p:txBody>
      </p:sp>
      <p:sp>
        <p:nvSpPr>
          <p:cNvPr id="20" name="Text 14"/>
          <p:cNvSpPr txBox="1"/>
          <p:nvPr/>
        </p:nvSpPr>
        <p:spPr>
          <a:xfrm>
            <a:off x="7607808" y="4315968"/>
            <a:ext cx="3962095" cy="594360"/>
          </a:xfrm>
          <a:prstGeom prst="rect">
            <a:avLst/>
          </a:prstGeom>
          <a:noFill/>
          <a:ln/>
        </p:spPr>
        <p:txBody>
          <a:bodyPr wrap="square" lIns="0" tIns="0" rIns="0" bIns="0" rtlCol="0" anchor="t"/>
          <a:lstStyle/>
          <a:p>
            <a:pPr indent="0" marL="0">
              <a:buNone/>
            </a:pPr>
            <a:r>
              <a:rPr lang="en-US" sz="1300" dirty="0">
                <a:solidFill>
                  <a:schemeClr val="tx2"/>
                </a:solidFill>
              </a:rPr>
              <a:t>Family, operators and advisers in one relationship map, linked to deals and tasks.</a:t>
            </a:r>
            <a:endParaRPr lang="en-US" sz="1300" dirty="0"/>
          </a:p>
        </p:txBody>
      </p:sp>
      <p:sp>
        <p:nvSpPr>
          <p:cNvPr id="21" name="Feature 4"/>
          <p:cNvSpPr/>
          <p:nvPr/>
        </p:nvSpPr>
        <p:spPr>
          <a:xfrm>
            <a:off x="6766560" y="5120640"/>
            <a:ext cx="4967935" cy="1143000"/>
          </a:xfrm>
          <a:prstGeom prst="roundRect">
            <a:avLst>
              <a:gd name="adj" fmla="val 6400"/>
            </a:avLst>
          </a:prstGeom>
          <a:solidFill>
            <a:schemeClr val="bg1"/>
          </a:solidFill>
          <a:ln w="9525">
            <a:solidFill>
              <a:schemeClr val="accent4"/>
            </a:solidFill>
            <a:prstDash val="solid"/>
          </a:ln>
        </p:spPr>
      </p:sp>
      <p:sp>
        <p:nvSpPr>
          <p:cNvPr id="22" name="Icon LuShieldCheck"/>
          <p:cNvSpPr/>
          <p:nvPr/>
        </p:nvSpPr>
        <p:spPr>
          <a:xfrm>
            <a:off x="6967728" y="5340096"/>
            <a:ext cx="457200" cy="457200"/>
          </a:xfrm>
          <a:prstGeom prst="ellipse">
            <a:avLst/>
          </a:prstGeom>
          <a:solidFill>
            <a:schemeClr val="accent1"/>
          </a:solidFill>
          <a:ln w="12700">
            <a:solidFill>
              <a:schemeClr val="accent1"/>
            </a:solidFill>
            <a:prstDash val="solid"/>
          </a:ln>
        </p:spPr>
      </p:sp>
      <p:pic>
        <p:nvPicPr>
          <p:cNvPr id="23" name="Image 4" descr="/tmp/claude-0/-home-claude/9dc10349-e8a1-564a-b87e-3664a5bca323/scratchpad/brand/icon_LuShieldCheck.png">    </p:cNvPr>
          <p:cNvPicPr>
            <a:picLocks noChangeAspect="1"/>
          </p:cNvPicPr>
          <p:nvPr/>
        </p:nvPicPr>
        <p:blipFill>
          <a:blip r:embed="rId5"/>
          <a:stretch>
            <a:fillRect/>
          </a:stretch>
        </p:blipFill>
        <p:spPr>
          <a:xfrm>
            <a:off x="7086600" y="5458968"/>
            <a:ext cx="219456" cy="219456"/>
          </a:xfrm>
          <a:prstGeom prst="rect">
            <a:avLst/>
          </a:prstGeom>
        </p:spPr>
      </p:pic>
      <p:sp>
        <p:nvSpPr>
          <p:cNvPr id="24" name="Text 17"/>
          <p:cNvSpPr txBox="1"/>
          <p:nvPr/>
        </p:nvSpPr>
        <p:spPr>
          <a:xfrm>
            <a:off x="7607808" y="5285232"/>
            <a:ext cx="3962095" cy="292608"/>
          </a:xfrm>
          <a:prstGeom prst="rect">
            <a:avLst/>
          </a:prstGeom>
          <a:noFill/>
          <a:ln/>
        </p:spPr>
        <p:txBody>
          <a:bodyPr wrap="square" lIns="0" tIns="0" rIns="0" bIns="0" rtlCol="0" anchor="t"/>
          <a:lstStyle/>
          <a:p>
            <a:pPr indent="0" marL="0">
              <a:buNone/>
            </a:pPr>
            <a:r>
              <a:rPr lang="en-US" sz="1500" b="1" dirty="0">
                <a:solidFill>
                  <a:schemeClr val="tx1"/>
                </a:solidFill>
              </a:rPr>
              <a:t>Private by design</a:t>
            </a:r>
            <a:endParaRPr lang="en-US" sz="1500" dirty="0"/>
          </a:p>
        </p:txBody>
      </p:sp>
      <p:sp>
        <p:nvSpPr>
          <p:cNvPr id="25" name="Text 18"/>
          <p:cNvSpPr txBox="1"/>
          <p:nvPr/>
        </p:nvSpPr>
        <p:spPr>
          <a:xfrm>
            <a:off x="7607808" y="5596128"/>
            <a:ext cx="3962095" cy="594360"/>
          </a:xfrm>
          <a:prstGeom prst="rect">
            <a:avLst/>
          </a:prstGeom>
          <a:noFill/>
          <a:ln/>
        </p:spPr>
        <p:txBody>
          <a:bodyPr wrap="square" lIns="0" tIns="0" rIns="0" bIns="0" rtlCol="0" anchor="t"/>
          <a:lstStyle/>
          <a:p>
            <a:pPr indent="0" marL="0">
              <a:buNone/>
            </a:pPr>
            <a:r>
              <a:rPr lang="en-US" sz="1300" dirty="0">
                <a:solidFill>
                  <a:schemeClr val="tx2"/>
                </a:solidFill>
              </a:rPr>
              <a:t>Role-based access, full audit trail, exports on demand. Never used for model training.</a:t>
            </a:r>
            <a:endParaRPr lang="en-US" sz="1300" dirty="0"/>
          </a:p>
        </p:txBody>
      </p:sp>
      <p:sp>
        <p:nvSpPr>
          <p:cNvPr id="25" name="Slide Number Placeholder 0"/>
          <p:cNvSpPr>
            <a:spLocks noGrp="1"/>
          </p:cNvSpPr>
          <p:nvPr>
            <p:ph type="sldNum" sz="quarter" idx="4294967295"/>
          </p:nvPr>
        </p:nvSpPr>
        <p:spPr>
          <a:xfrm>
            <a:off x="1127455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515600" cy="1463040"/>
          </a:xfrm>
          <a:prstGeom prst="rect">
            <a:avLst/>
          </a:prstGeom>
          <a:noFill/>
          <a:ln/>
        </p:spPr>
        <p:txBody>
          <a:bodyPr wrap="square" lIns="0" tIns="0" rIns="0" bIns="0" rtlCol="0" anchor="b"/>
          <a:lstStyle/>
          <a:p>
            <a:pPr algn="l" indent="0" marL="0">
              <a:buNone/>
            </a:pPr>
            <a:r>
              <a:rPr lang="en-US" sz="4800" b="1" dirty="0">
                <a:solidFill>
                  <a:schemeClr val="bg1"/>
                </a:solidFill>
              </a:rPr>
              <a:t>Bring clarity to how you operate</a:t>
            </a:r>
            <a:endParaRPr lang="en-US" sz="4800" dirty="0"/>
          </a:p>
        </p:txBody>
      </p:sp>
      <p:sp>
        <p:nvSpPr>
          <p:cNvPr id="3" name="Text 0"/>
          <p:cNvSpPr/>
          <p:nvPr>
            <p:ph idx="101" type="body" hasCustomPrompt="1"/>
          </p:nvPr>
        </p:nvSpPr>
        <p:spPr>
          <a:xfrm>
            <a:off x="731520" y="3520440"/>
            <a:ext cx="9601200" cy="822960"/>
          </a:xfrm>
          <a:prstGeom prst="rect">
            <a:avLst/>
          </a:prstGeom>
          <a:noFill/>
          <a:ln/>
        </p:spPr>
        <p:txBody>
          <a:bodyPr wrap="square" lIns="0" tIns="0" rIns="0" bIns="0" rtlCol="0" anchor="t"/>
          <a:lstStyle/>
          <a:p>
            <a:pPr algn="l" indent="0" marL="0">
              <a:buNone/>
            </a:pPr>
            <a:r>
              <a:rPr lang="en-US" sz="2000" dirty="0">
                <a:solidFill>
                  <a:schemeClr val="accent5"/>
                </a:solidFill>
              </a:rPr>
              <a:t>The AI system behind your family office</a:t>
            </a:r>
            <a:endParaRPr lang="en-US" sz="2000" dirty="0"/>
          </a:p>
        </p:txBody>
      </p:sp>
      <p:pic>
        <p:nvPicPr>
          <p:cNvPr id="4" name="Image 0" descr="FamilyOFX">    </p:cNvPr>
          <p:cNvPicPr>
            <a:picLocks noChangeAspect="1"/>
          </p:cNvPicPr>
          <p:nvPr/>
        </p:nvPicPr>
        <p:blipFill>
          <a:blip r:embed="rId1"/>
          <a:stretch>
            <a:fillRect/>
          </a:stretch>
        </p:blipFill>
        <p:spPr>
          <a:xfrm>
            <a:off x="731520" y="594360"/>
            <a:ext cx="2454139" cy="457200"/>
          </a:xfrm>
          <a:prstGeom prst="rect">
            <a:avLst/>
          </a:prstGeom>
        </p:spPr>
      </p:pic>
      <p:sp>
        <p:nvSpPr>
          <p:cNvPr id="5" name="Path Single family office"/>
          <p:cNvSpPr/>
          <p:nvPr/>
        </p:nvSpPr>
        <p:spPr>
          <a:xfrm>
            <a:off x="731520" y="4343400"/>
            <a:ext cx="3393338" cy="1417320"/>
          </a:xfrm>
          <a:prstGeom prst="roundRect">
            <a:avLst>
              <a:gd name="adj" fmla="val 5161"/>
            </a:avLst>
          </a:prstGeom>
          <a:solidFill>
            <a:schemeClr val="tx2"/>
          </a:solidFill>
          <a:ln w="12700">
            <a:solidFill>
              <a:schemeClr val="tx2"/>
            </a:solidFill>
            <a:prstDash val="solid"/>
          </a:ln>
        </p:spPr>
      </p:sp>
      <p:sp>
        <p:nvSpPr>
          <p:cNvPr id="6" name="Icon LuHouse"/>
          <p:cNvSpPr/>
          <p:nvPr/>
        </p:nvSpPr>
        <p:spPr>
          <a:xfrm>
            <a:off x="960120" y="4572000"/>
            <a:ext cx="457200" cy="457200"/>
          </a:xfrm>
          <a:prstGeom prst="ellipse">
            <a:avLst/>
          </a:prstGeom>
          <a:solidFill>
            <a:schemeClr val="accent1"/>
          </a:solidFill>
          <a:ln w="12700">
            <a:solidFill>
              <a:schemeClr val="accent1"/>
            </a:solidFill>
            <a:prstDash val="solid"/>
          </a:ln>
        </p:spPr>
      </p:sp>
      <p:pic>
        <p:nvPicPr>
          <p:cNvPr id="7" name="Image 1" descr="/tmp/claude-0/-home-claude/9dc10349-e8a1-564a-b87e-3664a5bca323/scratchpad/brand/icon_LuHouse.png">    </p:cNvPr>
          <p:cNvPicPr>
            <a:picLocks noChangeAspect="1"/>
          </p:cNvPicPr>
          <p:nvPr/>
        </p:nvPicPr>
        <p:blipFill>
          <a:blip r:embed="rId2"/>
          <a:stretch>
            <a:fillRect/>
          </a:stretch>
        </p:blipFill>
        <p:spPr>
          <a:xfrm>
            <a:off x="1078992" y="4690872"/>
            <a:ext cx="219456" cy="219456"/>
          </a:xfrm>
          <a:prstGeom prst="rect">
            <a:avLst/>
          </a:prstGeom>
        </p:spPr>
      </p:pic>
      <p:sp>
        <p:nvSpPr>
          <p:cNvPr id="8" name="Text 4"/>
          <p:cNvSpPr txBox="1"/>
          <p:nvPr/>
        </p:nvSpPr>
        <p:spPr>
          <a:xfrm>
            <a:off x="1600200" y="4617720"/>
            <a:ext cx="2341778" cy="320040"/>
          </a:xfrm>
          <a:prstGeom prst="rect">
            <a:avLst/>
          </a:prstGeom>
          <a:noFill/>
          <a:ln/>
        </p:spPr>
        <p:txBody>
          <a:bodyPr wrap="square" lIns="0" tIns="0" rIns="0" bIns="0" rtlCol="0" anchor="t"/>
          <a:lstStyle/>
          <a:p>
            <a:pPr indent="0" marL="0">
              <a:buNone/>
            </a:pPr>
            <a:r>
              <a:rPr lang="en-US" sz="1600" b="1" dirty="0">
                <a:solidFill>
                  <a:schemeClr val="bg1"/>
                </a:solidFill>
              </a:rPr>
              <a:t>Single family office</a:t>
            </a:r>
            <a:endParaRPr lang="en-US" sz="1600" dirty="0"/>
          </a:p>
        </p:txBody>
      </p:sp>
      <p:sp>
        <p:nvSpPr>
          <p:cNvPr id="9" name="Text 5"/>
          <p:cNvSpPr txBox="1"/>
          <p:nvPr/>
        </p:nvSpPr>
        <p:spPr>
          <a:xfrm>
            <a:off x="960120" y="5120640"/>
            <a:ext cx="2936138" cy="548640"/>
          </a:xfrm>
          <a:prstGeom prst="rect">
            <a:avLst/>
          </a:prstGeom>
          <a:noFill/>
          <a:ln/>
        </p:spPr>
        <p:txBody>
          <a:bodyPr wrap="square" lIns="0" tIns="0" rIns="0" bIns="0" rtlCol="0" anchor="t"/>
          <a:lstStyle/>
          <a:p>
            <a:pPr indent="0" marL="0">
              <a:buNone/>
            </a:pPr>
            <a:r>
              <a:rPr lang="en-US" sz="1300" dirty="0">
                <a:solidFill>
                  <a:schemeClr val="accent4"/>
                </a:solidFill>
              </a:rPr>
              <a:t>One family, one workspace. Start today on published plans.</a:t>
            </a:r>
            <a:endParaRPr lang="en-US" sz="1300" dirty="0"/>
          </a:p>
        </p:txBody>
      </p:sp>
      <p:sp>
        <p:nvSpPr>
          <p:cNvPr id="10" name="Path Multi-family office"/>
          <p:cNvSpPr/>
          <p:nvPr/>
        </p:nvSpPr>
        <p:spPr>
          <a:xfrm>
            <a:off x="4399178" y="4343400"/>
            <a:ext cx="3393338" cy="1417320"/>
          </a:xfrm>
          <a:prstGeom prst="roundRect">
            <a:avLst>
              <a:gd name="adj" fmla="val 5161"/>
            </a:avLst>
          </a:prstGeom>
          <a:solidFill>
            <a:schemeClr val="tx2"/>
          </a:solidFill>
          <a:ln w="12700">
            <a:solidFill>
              <a:schemeClr val="tx2"/>
            </a:solidFill>
            <a:prstDash val="solid"/>
          </a:ln>
        </p:spPr>
      </p:sp>
      <p:sp>
        <p:nvSpPr>
          <p:cNvPr id="11" name="Icon LuBuilding2"/>
          <p:cNvSpPr/>
          <p:nvPr/>
        </p:nvSpPr>
        <p:spPr>
          <a:xfrm>
            <a:off x="4627778" y="4572000"/>
            <a:ext cx="457200" cy="457200"/>
          </a:xfrm>
          <a:prstGeom prst="ellipse">
            <a:avLst/>
          </a:prstGeom>
          <a:solidFill>
            <a:schemeClr val="accent1"/>
          </a:solidFill>
          <a:ln w="12700">
            <a:solidFill>
              <a:schemeClr val="accent1"/>
            </a:solidFill>
            <a:prstDash val="solid"/>
          </a:ln>
        </p:spPr>
      </p:sp>
      <p:pic>
        <p:nvPicPr>
          <p:cNvPr id="12" name="Image 2" descr="/tmp/claude-0/-home-claude/9dc10349-e8a1-564a-b87e-3664a5bca323/scratchpad/brand/icon_LuBuilding2.png">    </p:cNvPr>
          <p:cNvPicPr>
            <a:picLocks noChangeAspect="1"/>
          </p:cNvPicPr>
          <p:nvPr/>
        </p:nvPicPr>
        <p:blipFill>
          <a:blip r:embed="rId3"/>
          <a:stretch>
            <a:fillRect/>
          </a:stretch>
        </p:blipFill>
        <p:spPr>
          <a:xfrm>
            <a:off x="4746650" y="4690872"/>
            <a:ext cx="219456" cy="219456"/>
          </a:xfrm>
          <a:prstGeom prst="rect">
            <a:avLst/>
          </a:prstGeom>
        </p:spPr>
      </p:pic>
      <p:sp>
        <p:nvSpPr>
          <p:cNvPr id="13" name="Text 8"/>
          <p:cNvSpPr txBox="1"/>
          <p:nvPr/>
        </p:nvSpPr>
        <p:spPr>
          <a:xfrm>
            <a:off x="5267858" y="4617720"/>
            <a:ext cx="2341778" cy="320040"/>
          </a:xfrm>
          <a:prstGeom prst="rect">
            <a:avLst/>
          </a:prstGeom>
          <a:noFill/>
          <a:ln/>
        </p:spPr>
        <p:txBody>
          <a:bodyPr wrap="square" lIns="0" tIns="0" rIns="0" bIns="0" rtlCol="0" anchor="t"/>
          <a:lstStyle/>
          <a:p>
            <a:pPr indent="0" marL="0">
              <a:buNone/>
            </a:pPr>
            <a:r>
              <a:rPr lang="en-US" sz="1600" b="1" dirty="0">
                <a:solidFill>
                  <a:schemeClr val="bg1"/>
                </a:solidFill>
              </a:rPr>
              <a:t>Multi-family office</a:t>
            </a:r>
            <a:endParaRPr lang="en-US" sz="1600" dirty="0"/>
          </a:p>
        </p:txBody>
      </p:sp>
      <p:sp>
        <p:nvSpPr>
          <p:cNvPr id="14" name="Text 9"/>
          <p:cNvSpPr txBox="1"/>
          <p:nvPr/>
        </p:nvSpPr>
        <p:spPr>
          <a:xfrm>
            <a:off x="4627778" y="5120640"/>
            <a:ext cx="2936138" cy="548640"/>
          </a:xfrm>
          <a:prstGeom prst="rect">
            <a:avLst/>
          </a:prstGeom>
          <a:noFill/>
          <a:ln/>
        </p:spPr>
        <p:txBody>
          <a:bodyPr wrap="square" lIns="0" tIns="0" rIns="0" bIns="0" rtlCol="0" anchor="t"/>
          <a:lstStyle/>
          <a:p>
            <a:pPr indent="0" marL="0">
              <a:buNone/>
            </a:pPr>
            <a:r>
              <a:rPr lang="en-US" sz="1300" dirty="0">
                <a:solidFill>
                  <a:schemeClr val="accent4"/>
                </a:solidFill>
              </a:rPr>
              <a:t>A parent office for many families, under your own brand.</a:t>
            </a:r>
            <a:endParaRPr lang="en-US" sz="1300" dirty="0"/>
          </a:p>
        </p:txBody>
      </p:sp>
      <p:sp>
        <p:nvSpPr>
          <p:cNvPr id="15" name="Path Small funds"/>
          <p:cNvSpPr/>
          <p:nvPr/>
        </p:nvSpPr>
        <p:spPr>
          <a:xfrm>
            <a:off x="8066837" y="4343400"/>
            <a:ext cx="3393338" cy="1417320"/>
          </a:xfrm>
          <a:prstGeom prst="roundRect">
            <a:avLst>
              <a:gd name="adj" fmla="val 5161"/>
            </a:avLst>
          </a:prstGeom>
          <a:solidFill>
            <a:schemeClr val="tx2"/>
          </a:solidFill>
          <a:ln w="12700">
            <a:solidFill>
              <a:schemeClr val="tx2"/>
            </a:solidFill>
            <a:prstDash val="solid"/>
          </a:ln>
        </p:spPr>
      </p:sp>
      <p:sp>
        <p:nvSpPr>
          <p:cNvPr id="16" name="Icon LuBriefcase"/>
          <p:cNvSpPr/>
          <p:nvPr/>
        </p:nvSpPr>
        <p:spPr>
          <a:xfrm>
            <a:off x="8295437" y="4572000"/>
            <a:ext cx="457200" cy="457200"/>
          </a:xfrm>
          <a:prstGeom prst="ellipse">
            <a:avLst/>
          </a:prstGeom>
          <a:solidFill>
            <a:schemeClr val="accent1"/>
          </a:solidFill>
          <a:ln w="12700">
            <a:solidFill>
              <a:schemeClr val="accent1"/>
            </a:solidFill>
            <a:prstDash val="solid"/>
          </a:ln>
        </p:spPr>
      </p:sp>
      <p:pic>
        <p:nvPicPr>
          <p:cNvPr id="17" name="Image 3" descr="/tmp/claude-0/-home-claude/9dc10349-e8a1-564a-b87e-3664a5bca323/scratchpad/brand/icon_LuBriefcase.png">    </p:cNvPr>
          <p:cNvPicPr>
            <a:picLocks noChangeAspect="1"/>
          </p:cNvPicPr>
          <p:nvPr/>
        </p:nvPicPr>
        <p:blipFill>
          <a:blip r:embed="rId4"/>
          <a:stretch>
            <a:fillRect/>
          </a:stretch>
        </p:blipFill>
        <p:spPr>
          <a:xfrm>
            <a:off x="8414309" y="4690872"/>
            <a:ext cx="219456" cy="219456"/>
          </a:xfrm>
          <a:prstGeom prst="rect">
            <a:avLst/>
          </a:prstGeom>
        </p:spPr>
      </p:pic>
      <p:sp>
        <p:nvSpPr>
          <p:cNvPr id="18" name="Text 12"/>
          <p:cNvSpPr txBox="1"/>
          <p:nvPr/>
        </p:nvSpPr>
        <p:spPr>
          <a:xfrm>
            <a:off x="8935517" y="4617720"/>
            <a:ext cx="2341778" cy="320040"/>
          </a:xfrm>
          <a:prstGeom prst="rect">
            <a:avLst/>
          </a:prstGeom>
          <a:noFill/>
          <a:ln/>
        </p:spPr>
        <p:txBody>
          <a:bodyPr wrap="square" lIns="0" tIns="0" rIns="0" bIns="0" rtlCol="0" anchor="t"/>
          <a:lstStyle/>
          <a:p>
            <a:pPr indent="0" marL="0">
              <a:buNone/>
            </a:pPr>
            <a:r>
              <a:rPr lang="en-US" sz="1600" b="1" dirty="0">
                <a:solidFill>
                  <a:schemeClr val="bg1"/>
                </a:solidFill>
              </a:rPr>
              <a:t>Small funds</a:t>
            </a:r>
            <a:endParaRPr lang="en-US" sz="1600" dirty="0"/>
          </a:p>
        </p:txBody>
      </p:sp>
      <p:sp>
        <p:nvSpPr>
          <p:cNvPr id="19" name="Text 13"/>
          <p:cNvSpPr txBox="1"/>
          <p:nvPr/>
        </p:nvSpPr>
        <p:spPr>
          <a:xfrm>
            <a:off x="8295437" y="5120640"/>
            <a:ext cx="2936138" cy="548640"/>
          </a:xfrm>
          <a:prstGeom prst="rect">
            <a:avLst/>
          </a:prstGeom>
          <a:noFill/>
          <a:ln/>
        </p:spPr>
        <p:txBody>
          <a:bodyPr wrap="square" lIns="0" tIns="0" rIns="0" bIns="0" rtlCol="0" anchor="t"/>
          <a:lstStyle/>
          <a:p>
            <a:pPr indent="0" marL="0">
              <a:buNone/>
            </a:pPr>
            <a:r>
              <a:rPr lang="en-US" sz="1300" dirty="0">
                <a:solidFill>
                  <a:schemeClr val="accent4"/>
                </a:solidFill>
              </a:rPr>
              <a:t>Positions, CRM and operations for funds that run like a family office.</a:t>
            </a:r>
            <a:endParaRPr lang="en-US" sz="1300" dirty="0"/>
          </a:p>
        </p:txBody>
      </p:sp>
      <p:sp>
        <p:nvSpPr>
          <p:cNvPr id="20" name="Text 14"/>
          <p:cNvSpPr txBox="1"/>
          <p:nvPr/>
        </p:nvSpPr>
        <p:spPr>
          <a:xfrm>
            <a:off x="731520" y="6035040"/>
            <a:ext cx="7315200" cy="320040"/>
          </a:xfrm>
          <a:prstGeom prst="rect">
            <a:avLst/>
          </a:prstGeom>
          <a:noFill/>
          <a:ln/>
        </p:spPr>
        <p:txBody>
          <a:bodyPr wrap="square" lIns="0" tIns="0" rIns="0" bIns="0" rtlCol="0" anchor="t"/>
          <a:lstStyle/>
          <a:p>
            <a:pPr indent="0" marL="0">
              <a:buNone/>
            </a:pPr>
            <a:r>
              <a:rPr lang="en-US" sz="1400" b="1" u="sng" dirty="0">
                <a:solidFill>
                  <a:schemeClr val="accent5"/>
                </a:solidFill>
                <a:hlinkClick r:id="rId5" invalidUrl="" action="" tgtFrame="" tooltip="" history="1" highlightClick="0" endSnd="0">
                  <a:extLst>
                    <a:ext uri="{A12FA001-AC4F-418D-AE19-62706E023703}">
                      <ahyp:hlinkClr xmlns:ahyp="http://schemas.microsoft.com/office/drawing/2018/hyperlinkcolor" val="tx"/>
                    </a:ext>
                  </a:extLst>
                </a:hlinkClick>
              </a:rPr>
              <a:t>familyofx.com</a:t>
            </a:r>
            <a:pPr indent="0" marL="0">
              <a:buNone/>
            </a:pPr>
            <a:r>
              <a:rPr lang="en-US" sz="1400" dirty="0">
                <a:solidFill>
                  <a:schemeClr val="accent3"/>
                </a:solidFill>
              </a:rPr>
              <a:t>   ·   etienne@familyofx.com</a:t>
            </a:r>
            <a:endParaRPr lang="en-US" sz="1400" dirty="0"/>
          </a:p>
        </p:txBody>
      </p:sp>
    </p:spTree>
  </p:cSld>
  <p:clrMapOvr>
    <a:masterClrMapping/>
  </p:clrMapOvr>
</p:sld>
</file>

<file path=ppt/theme/theme1.xml><?xml version="1.0" encoding="utf-8"?>
<a:theme xmlns:a="http://schemas.openxmlformats.org/drawingml/2006/main" name="FamilyOFX">
  <a:themeElements>
    <a:clrScheme name="FamilyOFX">
      <a:dk1>
        <a:srgbClr val="18181B"/>
      </a:dk1>
      <a:lt1>
        <a:srgbClr val="FFFFFF"/>
      </a:lt1>
      <a:dk2>
        <a:srgbClr val="3F3F46"/>
      </a:dk2>
      <a:lt2>
        <a:srgbClr val="F4F4F5"/>
      </a:lt2>
      <a:accent1>
        <a:srgbClr val="2B7FFF"/>
      </a:accent1>
      <a:accent2>
        <a:srgbClr val="155DFC"/>
      </a:accent2>
      <a:accent3>
        <a:srgbClr val="9F9FA9"/>
      </a:accent3>
      <a:accent4>
        <a:srgbClr val="E4E4E7"/>
      </a:accent4>
      <a:accent5>
        <a:srgbClr val="51A2FF"/>
      </a:accent5>
      <a:accent6>
        <a:srgbClr val="71717B"/>
      </a:accent6>
      <a:hlink>
        <a:srgbClr val="155DFC"/>
      </a:hlink>
      <a:folHlink>
        <a:srgbClr val="1447E6"/>
      </a:folHlink>
    </a:clrScheme>
    <a:fontScheme name="FamilyOFX">
      <a:majorFont>
        <a:latin typeface="Public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FamilyOFX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Office Strategic Planning – Workshop Series</dc:title>
  <dc:subject>PptxGenJS Presentation</dc:subject>
  <dc:creator>Etienne Adriaenssen</dc:creator>
  <cp:lastModifiedBy>Etienne Adriaenssen</cp:lastModifiedBy>
  <cp:revision>1</cp:revision>
  <dcterms:created xsi:type="dcterms:W3CDTF">2026-10-12T13:04:31Z</dcterms:created>
  <dcterms:modified xsi:type="dcterms:W3CDTF">2026-10-12T13:04:31Z</dcterms:modified>
</cp:coreProperties>
</file>